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60" r:id="rId4"/>
    <p:sldId id="292" r:id="rId5"/>
    <p:sldId id="293" r:id="rId6"/>
    <p:sldId id="294" r:id="rId7"/>
    <p:sldId id="295" r:id="rId8"/>
    <p:sldId id="296" r:id="rId9"/>
    <p:sldId id="297" r:id="rId10"/>
    <p:sldId id="298" r:id="rId11"/>
    <p:sldId id="299" r:id="rId12"/>
    <p:sldId id="325"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6" r:id="rId38"/>
    <p:sldId id="324" r:id="rId39"/>
    <p:sldId id="32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377" autoAdjust="0"/>
  </p:normalViewPr>
  <p:slideViewPr>
    <p:cSldViewPr snapToGrid="0">
      <p:cViewPr varScale="1">
        <p:scale>
          <a:sx n="64" d="100"/>
          <a:sy n="64" d="100"/>
        </p:scale>
        <p:origin x="139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813D1-A07B-45E7-B35A-55F47FF48B9D}" type="datetimeFigureOut">
              <a:rPr lang="zh-CN" altLang="en-US" smtClean="0"/>
              <a:t>2020/11/6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34A1A-7C53-40A2-9ED8-DBD9B3F33507}" type="slidenum">
              <a:rPr lang="zh-CN" altLang="en-US" smtClean="0"/>
              <a:t>‹#›</a:t>
            </a:fld>
            <a:endParaRPr lang="zh-CN" altLang="en-US"/>
          </a:p>
        </p:txBody>
      </p:sp>
    </p:spTree>
    <p:extLst>
      <p:ext uri="{BB962C8B-B14F-4D97-AF65-F5344CB8AC3E}">
        <p14:creationId xmlns:p14="http://schemas.microsoft.com/office/powerpoint/2010/main" val="864273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915991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每个客户端只向服务器发送部分更新后的模型。只发主干网络。</a:t>
            </a:r>
          </a:p>
          <a:p>
            <a:r>
              <a:rPr lang="zh-CN" altLang="zh-CN" sz="1200" kern="1200" dirty="0" smtClean="0">
                <a:solidFill>
                  <a:schemeClr val="tx1"/>
                </a:solidFill>
                <a:effectLst/>
                <a:latin typeface="+mn-lt"/>
                <a:ea typeface="+mn-ea"/>
                <a:cs typeface="+mn-cs"/>
              </a:rPr>
              <a:t>过程：</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服务器从</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个客户端中选取</a:t>
            </a:r>
            <a:r>
              <a:rPr lang="en-US" altLang="zh-CN" sz="1200" kern="1200" dirty="0"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个参加训练并将全局模型发送给客户端</a:t>
            </a:r>
          </a:p>
          <a:p>
            <a:r>
              <a:rPr lang="en-US" altLang="zh-CN" sz="1200" kern="1200" dirty="0" smtClean="0">
                <a:solidFill>
                  <a:schemeClr val="tx1"/>
                </a:solidFill>
                <a:effectLst/>
                <a:latin typeface="+mn-lt"/>
                <a:ea typeface="+mn-ea"/>
                <a:cs typeface="+mn-cs"/>
              </a:rPr>
              <a:t>          2.</a:t>
            </a:r>
            <a:r>
              <a:rPr lang="zh-CN" altLang="zh-CN" sz="1200" kern="1200" dirty="0" smtClean="0">
                <a:solidFill>
                  <a:schemeClr val="tx1"/>
                </a:solidFill>
                <a:effectLst/>
                <a:latin typeface="+mn-lt"/>
                <a:ea typeface="+mn-ea"/>
                <a:cs typeface="+mn-cs"/>
              </a:rPr>
              <a:t>每个客户端将全局模型与来自前一轮训练的身份分类器链接起来，以形成新的模型，之后采用随机梯度下降训练本地数据。</a:t>
            </a:r>
          </a:p>
          <a:p>
            <a:r>
              <a:rPr lang="en-US" altLang="zh-CN" sz="1200" kern="1200" dirty="0" smtClean="0">
                <a:solidFill>
                  <a:schemeClr val="tx1"/>
                </a:solidFill>
                <a:effectLst/>
                <a:latin typeface="+mn-lt"/>
                <a:ea typeface="+mn-ea"/>
                <a:cs typeface="+mn-cs"/>
              </a:rPr>
              <a:t>          3.</a:t>
            </a:r>
            <a:r>
              <a:rPr lang="zh-CN" altLang="zh-CN" sz="1200" kern="1200" dirty="0" smtClean="0">
                <a:solidFill>
                  <a:schemeClr val="tx1"/>
                </a:solidFill>
                <a:effectLst/>
                <a:latin typeface="+mn-lt"/>
                <a:ea typeface="+mn-ea"/>
                <a:cs typeface="+mn-cs"/>
              </a:rPr>
              <a:t>每个网络保存分类器层，上传更新后的骨干网络模型参数。</a:t>
            </a:r>
          </a:p>
          <a:p>
            <a:r>
              <a:rPr lang="en-US" altLang="zh-CN" sz="1200" kern="1200" dirty="0" smtClean="0">
                <a:solidFill>
                  <a:schemeClr val="tx1"/>
                </a:solidFill>
                <a:effectLst/>
                <a:latin typeface="+mn-lt"/>
                <a:ea typeface="+mn-ea"/>
                <a:cs typeface="+mn-cs"/>
              </a:rPr>
              <a:t>          4.</a:t>
            </a:r>
            <a:r>
              <a:rPr lang="zh-CN" altLang="zh-CN" sz="1200" kern="1200" dirty="0" smtClean="0">
                <a:solidFill>
                  <a:schemeClr val="tx1"/>
                </a:solidFill>
                <a:effectLst/>
                <a:latin typeface="+mn-lt"/>
                <a:ea typeface="+mn-ea"/>
                <a:cs typeface="+mn-cs"/>
              </a:rPr>
              <a:t>服务器聚合这些模型更新，获得新的全局模型。</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11</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856840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根据前面的实验，现在需要解决两个问题：一是训练不收敛，二是大数据集在联邦学习中的精度低于单个数据集训练的精度。</a:t>
            </a:r>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12</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065321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在两个数据集上，与本地训练以及</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联合相比，相机联合场景的性能较差。对于行人重识别从跨摄像机学习是很重要的。由于在相机联合场景中，每个客户端仅从单相机视图数据中学习，因此该模型不能推广到多相机评估。此外，这些结果表明，相对于客户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服务器架构，客户机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边缘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云架构的按数据集联合的场景可能更合适。</a:t>
            </a:r>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13</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728135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Batch=32</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这些结果</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表明，在较小数据集上训练的模型从其他客户那里获得知识更有效。有两个原因可以解释这些结果</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在较大数据集上训练的模型在聚合中占主导地位，因此这些客户从其他客户那里吸收的知识较少；在小数据集上训练的模型泛化能力较弱，因此从大数据集上获取更多的知识可以提高它们的泛化能力。</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同时，服务器聚合会导致所有数据集的性能下降，这都是目前的算法需要改进的地方。</a:t>
            </a:r>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14</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67140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15</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540944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根据前面的实验，现在需要解决两个问题：一是训练不收敛，二是大数据集在联邦学习中的精度低于单个数据集训练的精度。</a:t>
            </a:r>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16</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5040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知识蒸馏是一种模型“提纯”手段，现在的深度学习模型越来越大，我们一般希望部署到应用中的模型使用较少的计算资源</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存储空间、计算单元等</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，产生较低的时延。于是就需要进行模型压缩。</a:t>
            </a:r>
            <a:endParaRPr lang="en-US" altLang="zh-CN" sz="1200" dirty="0" smtClean="0">
              <a:latin typeface="黑体" panose="02010609060101010101" pitchFamily="49" charset="-122"/>
              <a:ea typeface="黑体" panose="02010609060101010101" pitchFamily="49" charset="-122"/>
            </a:endParaRPr>
          </a:p>
          <a:p>
            <a:r>
              <a:rPr lang="en-US" altLang="zh-CN" sz="1200" dirty="0" smtClean="0">
                <a:latin typeface="黑体" panose="02010609060101010101" pitchFamily="49" charset="-122"/>
                <a:ea typeface="黑体" panose="02010609060101010101" pitchFamily="49" charset="-122"/>
              </a:rPr>
              <a:t>        </a:t>
            </a: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一般认为模型的参数保留了模型学到的知识，可以把模型看成是黑盒，知识是输入到输出的映射关系。</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它的做法就是</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先训练好一个</a:t>
            </a:r>
            <a:r>
              <a:rPr lang="en-US" altLang="zh-CN" sz="1200" dirty="0" smtClean="0">
                <a:latin typeface="黑体" panose="02010609060101010101" pitchFamily="49" charset="-122"/>
                <a:ea typeface="黑体" panose="02010609060101010101" pitchFamily="49" charset="-122"/>
              </a:rPr>
              <a:t>teacher</a:t>
            </a:r>
            <a:r>
              <a:rPr lang="zh-CN" altLang="en-US" sz="1200" dirty="0" smtClean="0">
                <a:latin typeface="黑体" panose="02010609060101010101" pitchFamily="49" charset="-122"/>
                <a:ea typeface="黑体" panose="02010609060101010101" pitchFamily="49" charset="-122"/>
              </a:rPr>
              <a:t>网络，然后将</a:t>
            </a:r>
            <a:r>
              <a:rPr lang="en-US" altLang="zh-CN" sz="1200" dirty="0" smtClean="0">
                <a:latin typeface="黑体" panose="02010609060101010101" pitchFamily="49" charset="-122"/>
                <a:ea typeface="黑体" panose="02010609060101010101" pitchFamily="49" charset="-122"/>
              </a:rPr>
              <a:t>teacher</a:t>
            </a:r>
            <a:r>
              <a:rPr lang="zh-CN" altLang="en-US" sz="1200" dirty="0" smtClean="0">
                <a:latin typeface="黑体" panose="02010609060101010101" pitchFamily="49" charset="-122"/>
                <a:ea typeface="黑体" panose="02010609060101010101" pitchFamily="49" charset="-122"/>
              </a:rPr>
              <a:t>网络的输出结果</a:t>
            </a:r>
            <a:r>
              <a:rPr lang="en-US" altLang="zh-CN" sz="1200" dirty="0" smtClean="0">
                <a:latin typeface="黑体" panose="02010609060101010101" pitchFamily="49" charset="-122"/>
                <a:ea typeface="黑体" panose="02010609060101010101" pitchFamily="49" charset="-122"/>
              </a:rPr>
              <a:t>q</a:t>
            </a:r>
            <a:r>
              <a:rPr lang="zh-CN" altLang="en-US" sz="1200" dirty="0" smtClean="0">
                <a:latin typeface="黑体" panose="02010609060101010101" pitchFamily="49" charset="-122"/>
                <a:ea typeface="黑体" panose="02010609060101010101" pitchFamily="49" charset="-122"/>
              </a:rPr>
              <a:t>作为</a:t>
            </a:r>
            <a:r>
              <a:rPr lang="en-US" altLang="zh-CN" sz="1200" dirty="0" smtClean="0">
                <a:latin typeface="黑体" panose="02010609060101010101" pitchFamily="49" charset="-122"/>
                <a:ea typeface="黑体" panose="02010609060101010101" pitchFamily="49" charset="-122"/>
              </a:rPr>
              <a:t>student</a:t>
            </a:r>
            <a:r>
              <a:rPr lang="zh-CN" altLang="en-US" sz="1200" dirty="0" smtClean="0">
                <a:latin typeface="黑体" panose="02010609060101010101" pitchFamily="49" charset="-122"/>
                <a:ea typeface="黑体" panose="02010609060101010101" pitchFamily="49" charset="-122"/>
              </a:rPr>
              <a:t>网络的目标，训练</a:t>
            </a:r>
            <a:r>
              <a:rPr lang="en-US" altLang="zh-CN" sz="1200" dirty="0" smtClean="0">
                <a:latin typeface="黑体" panose="02010609060101010101" pitchFamily="49" charset="-122"/>
                <a:ea typeface="黑体" panose="02010609060101010101" pitchFamily="49" charset="-122"/>
              </a:rPr>
              <a:t>student</a:t>
            </a:r>
            <a:r>
              <a:rPr lang="zh-CN" altLang="en-US" sz="1200" dirty="0" smtClean="0">
                <a:latin typeface="黑体" panose="02010609060101010101" pitchFamily="49" charset="-122"/>
                <a:ea typeface="黑体" panose="02010609060101010101" pitchFamily="49" charset="-122"/>
              </a:rPr>
              <a:t>网络，使得</a:t>
            </a:r>
            <a:r>
              <a:rPr lang="en-US" altLang="zh-CN" sz="1200" dirty="0" smtClean="0">
                <a:latin typeface="黑体" panose="02010609060101010101" pitchFamily="49" charset="-122"/>
                <a:ea typeface="黑体" panose="02010609060101010101" pitchFamily="49" charset="-122"/>
              </a:rPr>
              <a:t>student</a:t>
            </a:r>
            <a:r>
              <a:rPr lang="zh-CN" altLang="en-US" sz="1200" dirty="0" smtClean="0">
                <a:latin typeface="黑体" panose="02010609060101010101" pitchFamily="49" charset="-122"/>
                <a:ea typeface="黑体" panose="02010609060101010101" pitchFamily="49" charset="-122"/>
              </a:rPr>
              <a:t>网络的结果</a:t>
            </a:r>
            <a:r>
              <a:rPr lang="en-US" altLang="zh-CN" sz="1200" dirty="0" smtClean="0">
                <a:latin typeface="黑体" panose="02010609060101010101" pitchFamily="49" charset="-122"/>
                <a:ea typeface="黑体" panose="02010609060101010101" pitchFamily="49" charset="-122"/>
              </a:rPr>
              <a:t>p</a:t>
            </a:r>
            <a:r>
              <a:rPr lang="zh-CN" altLang="en-US" sz="1200" dirty="0" smtClean="0">
                <a:latin typeface="黑体" panose="02010609060101010101" pitchFamily="49" charset="-122"/>
                <a:ea typeface="黑体" panose="02010609060101010101" pitchFamily="49" charset="-122"/>
              </a:rPr>
              <a:t>接近</a:t>
            </a:r>
            <a:r>
              <a:rPr lang="en-US" altLang="zh-CN" sz="1200" dirty="0" smtClean="0">
                <a:latin typeface="黑体" panose="02010609060101010101" pitchFamily="49" charset="-122"/>
                <a:ea typeface="黑体" panose="02010609060101010101" pitchFamily="49" charset="-122"/>
              </a:rPr>
              <a:t>q</a:t>
            </a:r>
            <a:r>
              <a:rPr lang="zh-CN" altLang="en-US" sz="1200" dirty="0" smtClean="0">
                <a:latin typeface="黑体" panose="02010609060101010101" pitchFamily="49" charset="-122"/>
                <a:ea typeface="黑体" panose="02010609060101010101" pitchFamily="49" charset="-122"/>
              </a:rPr>
              <a:t>。</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17</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449289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1200" dirty="0" smtClean="0">
                <a:latin typeface="黑体" panose="02010609060101010101" pitchFamily="49" charset="-122"/>
                <a:ea typeface="黑体" panose="02010609060101010101" pitchFamily="49" charset="-122"/>
              </a:rPr>
              <a:t>知识蒸馏的重点就是用</a:t>
            </a:r>
            <a:r>
              <a:rPr lang="en-US" altLang="zh-CN" sz="1200" dirty="0" smtClean="0">
                <a:latin typeface="黑体" panose="02010609060101010101" pitchFamily="49" charset="-122"/>
                <a:ea typeface="黑体" panose="02010609060101010101" pitchFamily="49" charset="-122"/>
              </a:rPr>
              <a:t>soft target</a:t>
            </a:r>
            <a:r>
              <a:rPr lang="zh-CN" altLang="en-US" sz="1200" dirty="0" smtClean="0">
                <a:latin typeface="黑体" panose="02010609060101010101" pitchFamily="49" charset="-122"/>
                <a:ea typeface="黑体" panose="02010609060101010101" pitchFamily="49" charset="-122"/>
              </a:rPr>
              <a:t>来辅助</a:t>
            </a:r>
            <a:r>
              <a:rPr lang="en-US" altLang="zh-CN" sz="1200" dirty="0" smtClean="0">
                <a:latin typeface="黑体" panose="02010609060101010101" pitchFamily="49" charset="-122"/>
                <a:ea typeface="黑体" panose="02010609060101010101" pitchFamily="49" charset="-122"/>
              </a:rPr>
              <a:t>hard target</a:t>
            </a:r>
            <a:r>
              <a:rPr lang="zh-CN" altLang="en-US" sz="1200" dirty="0" smtClean="0">
                <a:latin typeface="黑体" panose="02010609060101010101" pitchFamily="49" charset="-122"/>
                <a:ea typeface="黑体" panose="02010609060101010101" pitchFamily="49" charset="-122"/>
              </a:rPr>
              <a:t>一起训练</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soft target</a:t>
            </a:r>
            <a:r>
              <a:rPr lang="zh-CN" altLang="en-US" sz="1200" b="0" i="0" kern="1200" dirty="0" smtClean="0">
                <a:solidFill>
                  <a:schemeClr val="tx1"/>
                </a:solidFill>
                <a:effectLst/>
                <a:latin typeface="+mn-lt"/>
                <a:ea typeface="+mn-ea"/>
                <a:cs typeface="+mn-cs"/>
              </a:rPr>
              <a:t>来自于大模型的预测输出。</a:t>
            </a:r>
            <a:r>
              <a:rPr lang="en-US" altLang="zh-CN" sz="1200" b="0" i="0" kern="1200" dirty="0" smtClean="0">
                <a:solidFill>
                  <a:schemeClr val="tx1"/>
                </a:solidFill>
                <a:effectLst/>
                <a:latin typeface="+mn-lt"/>
                <a:ea typeface="+mn-ea"/>
                <a:cs typeface="+mn-cs"/>
              </a:rPr>
              <a:t>Hard target</a:t>
            </a:r>
            <a:r>
              <a:rPr lang="zh-CN" altLang="en-US" sz="1200" b="0" i="0" kern="1200" dirty="0" smtClean="0">
                <a:solidFill>
                  <a:schemeClr val="tx1"/>
                </a:solidFill>
                <a:effectLst/>
                <a:latin typeface="+mn-lt"/>
                <a:ea typeface="+mn-ea"/>
                <a:cs typeface="+mn-cs"/>
              </a:rPr>
              <a:t>就是正确标签。就是通过引入复杂、但推理性能优越教师网络相关的软目标（</a:t>
            </a:r>
            <a:r>
              <a:rPr lang="en-US" altLang="zh-CN" sz="1200" b="0" i="0" kern="1200" dirty="0" smtClean="0">
                <a:solidFill>
                  <a:schemeClr val="tx1"/>
                </a:solidFill>
                <a:effectLst/>
                <a:latin typeface="+mn-lt"/>
                <a:ea typeface="+mn-ea"/>
                <a:cs typeface="+mn-cs"/>
              </a:rPr>
              <a:t>soft-target</a:t>
            </a:r>
            <a:r>
              <a:rPr lang="zh-CN" altLang="en-US" sz="1200" b="0" i="0" kern="1200" dirty="0" smtClean="0">
                <a:solidFill>
                  <a:schemeClr val="tx1"/>
                </a:solidFill>
                <a:effectLst/>
                <a:latin typeface="+mn-lt"/>
                <a:ea typeface="+mn-ea"/>
                <a:cs typeface="+mn-cs"/>
              </a:rPr>
              <a:t>）作为</a:t>
            </a:r>
            <a:r>
              <a:rPr lang="en-US" altLang="zh-CN" sz="1200" b="0" i="0" kern="1200" dirty="0" smtClean="0">
                <a:solidFill>
                  <a:schemeClr val="tx1"/>
                </a:solidFill>
                <a:effectLst/>
                <a:latin typeface="+mn-lt"/>
                <a:ea typeface="+mn-ea"/>
                <a:cs typeface="+mn-cs"/>
              </a:rPr>
              <a:t>total loss</a:t>
            </a:r>
            <a:r>
              <a:rPr lang="zh-CN" altLang="en-US" sz="1200" b="0" i="0" kern="1200" dirty="0" smtClean="0">
                <a:solidFill>
                  <a:schemeClr val="tx1"/>
                </a:solidFill>
                <a:effectLst/>
                <a:latin typeface="+mn-lt"/>
                <a:ea typeface="+mn-ea"/>
                <a:cs typeface="+mn-cs"/>
              </a:rPr>
              <a:t>的一部分，以诱导精简、低复杂度的学生网络的训练</a:t>
            </a:r>
            <a:endParaRPr lang="en-US" altLang="zh-CN" sz="1200" b="0" i="0" kern="1200" dirty="0" smtClean="0">
              <a:solidFill>
                <a:schemeClr val="tx1"/>
              </a:solidFill>
              <a:effectLst/>
              <a:latin typeface="+mn-lt"/>
              <a:ea typeface="+mn-ea"/>
              <a:cs typeface="+mn-cs"/>
            </a:endParaRPr>
          </a:p>
          <a:p>
            <a:pPr marL="0" indent="0">
              <a:buFont typeface="Arial" panose="020B0604020202020204" pitchFamily="34" charset="0"/>
              <a:buNone/>
            </a:pPr>
            <a:r>
              <a:rPr lang="zh-CN" altLang="en-US" sz="1200" b="0" i="0" kern="1200" dirty="0" smtClean="0">
                <a:solidFill>
                  <a:schemeClr val="tx1"/>
                </a:solidFill>
                <a:effectLst/>
                <a:latin typeface="+mn-lt"/>
                <a:ea typeface="+mn-ea"/>
                <a:cs typeface="+mn-cs"/>
              </a:rPr>
              <a:t>为什么</a:t>
            </a:r>
            <a:r>
              <a:rPr lang="en-US" altLang="zh-CN" sz="1200" b="0" i="0" kern="1200" dirty="0" smtClean="0">
                <a:solidFill>
                  <a:schemeClr val="tx1"/>
                </a:solidFill>
                <a:effectLst/>
                <a:latin typeface="+mn-lt"/>
                <a:ea typeface="+mn-ea"/>
                <a:cs typeface="+mn-cs"/>
              </a:rPr>
              <a:t>hard target</a:t>
            </a:r>
            <a:r>
              <a:rPr lang="zh-CN" altLang="en-US" sz="1200" b="0" i="0" kern="1200" dirty="0" smtClean="0">
                <a:solidFill>
                  <a:schemeClr val="tx1"/>
                </a:solidFill>
                <a:effectLst/>
                <a:latin typeface="+mn-lt"/>
                <a:ea typeface="+mn-ea"/>
                <a:cs typeface="+mn-cs"/>
              </a:rPr>
              <a:t>完全正确，却还要用</a:t>
            </a:r>
            <a:r>
              <a:rPr lang="en-US" altLang="zh-CN" sz="1200" b="0" i="0" kern="1200" dirty="0" smtClean="0">
                <a:solidFill>
                  <a:schemeClr val="tx1"/>
                </a:solidFill>
                <a:effectLst/>
                <a:latin typeface="+mn-lt"/>
                <a:ea typeface="+mn-ea"/>
                <a:cs typeface="+mn-cs"/>
              </a:rPr>
              <a:t>soft target</a:t>
            </a:r>
            <a:r>
              <a:rPr lang="zh-CN" altLang="en-US" sz="1200" b="0" i="0" kern="1200" dirty="0" smtClean="0">
                <a:solidFill>
                  <a:schemeClr val="tx1"/>
                </a:solidFill>
                <a:effectLst/>
                <a:latin typeface="+mn-lt"/>
                <a:ea typeface="+mn-ea"/>
                <a:cs typeface="+mn-cs"/>
              </a:rPr>
              <a:t>，因为</a:t>
            </a:r>
            <a:r>
              <a:rPr lang="en-US" altLang="zh-CN" sz="1200" b="0" i="0" kern="1200" dirty="0" smtClean="0">
                <a:solidFill>
                  <a:schemeClr val="tx1"/>
                </a:solidFill>
                <a:effectLst/>
                <a:latin typeface="+mn-lt"/>
                <a:ea typeface="+mn-ea"/>
                <a:cs typeface="+mn-cs"/>
              </a:rPr>
              <a:t>hard target</a:t>
            </a:r>
            <a:r>
              <a:rPr lang="zh-CN" altLang="en-US" sz="1200" b="0" i="0" kern="1200" dirty="0" smtClean="0">
                <a:solidFill>
                  <a:schemeClr val="tx1"/>
                </a:solidFill>
                <a:effectLst/>
                <a:latin typeface="+mn-lt"/>
                <a:ea typeface="+mn-ea"/>
                <a:cs typeface="+mn-cs"/>
              </a:rPr>
              <a:t>包含的信息量很低，</a:t>
            </a:r>
            <a:r>
              <a:rPr lang="en-US" altLang="zh-CN" sz="1200" b="0" i="0" kern="1200" dirty="0" smtClean="0">
                <a:solidFill>
                  <a:schemeClr val="tx1"/>
                </a:solidFill>
                <a:effectLst/>
                <a:latin typeface="+mn-lt"/>
                <a:ea typeface="+mn-ea"/>
                <a:cs typeface="+mn-cs"/>
              </a:rPr>
              <a:t>soft target</a:t>
            </a:r>
            <a:r>
              <a:rPr lang="zh-CN" altLang="en-US" sz="1200" b="0" i="0" kern="1200" dirty="0" smtClean="0">
                <a:solidFill>
                  <a:schemeClr val="tx1"/>
                </a:solidFill>
                <a:effectLst/>
                <a:latin typeface="+mn-lt"/>
                <a:ea typeface="+mn-ea"/>
                <a:cs typeface="+mn-cs"/>
              </a:rPr>
              <a:t>包含的信息量大，拥有不同类之间关系的信息。比如同时分类驴和马的时候，尽管某张图片是马，但是</a:t>
            </a:r>
            <a:r>
              <a:rPr lang="en-US" altLang="zh-CN" sz="1200" b="0" i="0" kern="1200" dirty="0" smtClean="0">
                <a:solidFill>
                  <a:schemeClr val="tx1"/>
                </a:solidFill>
                <a:effectLst/>
                <a:latin typeface="+mn-lt"/>
                <a:ea typeface="+mn-ea"/>
                <a:cs typeface="+mn-cs"/>
              </a:rPr>
              <a:t>soft target</a:t>
            </a:r>
            <a:r>
              <a:rPr lang="zh-CN" altLang="en-US" sz="1200" b="0" i="0" kern="1200" dirty="0" smtClean="0">
                <a:solidFill>
                  <a:schemeClr val="tx1"/>
                </a:solidFill>
                <a:effectLst/>
                <a:latin typeface="+mn-lt"/>
                <a:ea typeface="+mn-ea"/>
                <a:cs typeface="+mn-cs"/>
              </a:rPr>
              <a:t>就不会像</a:t>
            </a:r>
            <a:r>
              <a:rPr lang="en-US" altLang="zh-CN" sz="1200" b="0" i="0" kern="1200" dirty="0" smtClean="0">
                <a:solidFill>
                  <a:schemeClr val="tx1"/>
                </a:solidFill>
                <a:effectLst/>
                <a:latin typeface="+mn-lt"/>
                <a:ea typeface="+mn-ea"/>
                <a:cs typeface="+mn-cs"/>
              </a:rPr>
              <a:t>hard target </a:t>
            </a:r>
            <a:r>
              <a:rPr lang="zh-CN" altLang="en-US" sz="1200" b="0" i="0" kern="1200" dirty="0" smtClean="0">
                <a:solidFill>
                  <a:schemeClr val="tx1"/>
                </a:solidFill>
                <a:effectLst/>
                <a:latin typeface="+mn-lt"/>
                <a:ea typeface="+mn-ea"/>
                <a:cs typeface="+mn-cs"/>
              </a:rPr>
              <a:t>那样只有马的</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处的值为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，其余为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，而是在驴的部分也会有概率。</a:t>
            </a:r>
            <a:endParaRPr lang="en-US" altLang="zh-CN" sz="1200" b="0" i="0" kern="1200" dirty="0" smtClean="0">
              <a:solidFill>
                <a:schemeClr val="tx1"/>
              </a:solidFill>
              <a:effectLst/>
              <a:latin typeface="+mn-lt"/>
              <a:ea typeface="+mn-ea"/>
              <a:cs typeface="+mn-cs"/>
            </a:endParaRPr>
          </a:p>
          <a:p>
            <a:pPr marL="0" indent="0">
              <a:buFont typeface="Arial" panose="020B0604020202020204" pitchFamily="34" charset="0"/>
              <a:buNone/>
            </a:pPr>
            <a:r>
              <a:rPr lang="zh-CN" altLang="en-US" sz="1200" b="0" i="0" kern="1200" dirty="0" smtClean="0">
                <a:solidFill>
                  <a:schemeClr val="tx1"/>
                </a:solidFill>
                <a:effectLst/>
                <a:latin typeface="+mn-lt"/>
                <a:ea typeface="+mn-ea"/>
                <a:cs typeface="+mn-cs"/>
              </a:rPr>
              <a:t>知识蒸馏可以进行模型的压缩，也可以将多个模型的知识融合进一个模型中。</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18</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353278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smtClean="0">
                <a:latin typeface="黑体" panose="02010609060101010101" pitchFamily="49" charset="-122"/>
                <a:ea typeface="黑体" panose="02010609060101010101" pitchFamily="49" charset="-122"/>
              </a:rPr>
              <a:t>为什么叫蒸馏：直接使用</a:t>
            </a:r>
            <a:r>
              <a:rPr lang="en-US" altLang="zh-CN" sz="1200" dirty="0" smtClean="0">
                <a:latin typeface="黑体" panose="02010609060101010101" pitchFamily="49" charset="-122"/>
                <a:ea typeface="黑体" panose="02010609060101010101" pitchFamily="49" charset="-122"/>
              </a:rPr>
              <a:t>teacher</a:t>
            </a:r>
            <a:r>
              <a:rPr lang="zh-CN" altLang="en-US" sz="1200" dirty="0" smtClean="0">
                <a:latin typeface="黑体" panose="02010609060101010101" pitchFamily="49" charset="-122"/>
                <a:ea typeface="黑体" panose="02010609060101010101" pitchFamily="49" charset="-122"/>
              </a:rPr>
              <a:t>网络的</a:t>
            </a:r>
            <a:r>
              <a:rPr lang="en-US" altLang="zh-CN" sz="1200" dirty="0" err="1" smtClean="0">
                <a:latin typeface="黑体" panose="02010609060101010101" pitchFamily="49" charset="-122"/>
                <a:ea typeface="黑体" panose="02010609060101010101" pitchFamily="49" charset="-122"/>
              </a:rPr>
              <a:t>softmax</a:t>
            </a:r>
            <a:r>
              <a:rPr lang="zh-CN" altLang="en-US" sz="1200" dirty="0" smtClean="0">
                <a:latin typeface="黑体" panose="02010609060101010101" pitchFamily="49" charset="-122"/>
                <a:ea typeface="黑体" panose="02010609060101010101" pitchFamily="49" charset="-122"/>
              </a:rPr>
              <a:t>的输出结果，可能不太合适，因为一个训练好的网络，对正确答案会有很高的置信度。如分类时，输入为马，那么马的预测概率会很高，对于类似马的驴，概率可能只有</a:t>
            </a:r>
            <a:r>
              <a:rPr lang="en-US" altLang="zh-CN" sz="1200" dirty="0" smtClean="0">
                <a:latin typeface="+mn-lt"/>
                <a:ea typeface="+mn-ea"/>
              </a:rPr>
              <a:t>10</a:t>
            </a:r>
            <a:r>
              <a:rPr lang="zh-CN" altLang="en-US" sz="1200" dirty="0" smtClean="0">
                <a:latin typeface="+mn-lt"/>
                <a:ea typeface="+mn-ea"/>
              </a:rPr>
              <a:t>的</a:t>
            </a:r>
            <a:r>
              <a:rPr lang="en-US" altLang="zh-CN" sz="1200" dirty="0" smtClean="0">
                <a:latin typeface="+mn-lt"/>
                <a:ea typeface="+mn-ea"/>
              </a:rPr>
              <a:t>-6</a:t>
            </a:r>
            <a:r>
              <a:rPr lang="zh-CN" altLang="en-US" sz="1200" dirty="0" smtClean="0">
                <a:latin typeface="+mn-lt"/>
                <a:ea typeface="+mn-ea"/>
              </a:rPr>
              <a:t>次方，那么即便经过</a:t>
            </a:r>
            <a:r>
              <a:rPr lang="en-US" altLang="zh-CN" sz="1200" dirty="0" err="1" smtClean="0">
                <a:latin typeface="+mn-lt"/>
                <a:ea typeface="+mn-ea"/>
              </a:rPr>
              <a:t>softmax</a:t>
            </a:r>
            <a:r>
              <a:rPr lang="zh-CN" altLang="en-US" sz="1200" dirty="0" smtClean="0">
                <a:latin typeface="+mn-lt"/>
                <a:ea typeface="+mn-ea"/>
              </a:rPr>
              <a:t>处理后，</a:t>
            </a:r>
            <a:r>
              <a:rPr lang="en-US" altLang="zh-CN" sz="1200" dirty="0" smtClean="0">
                <a:latin typeface="+mn-lt"/>
                <a:ea typeface="+mn-ea"/>
              </a:rPr>
              <a:t>teacher</a:t>
            </a:r>
            <a:r>
              <a:rPr lang="zh-CN" altLang="en-US" sz="1200" dirty="0" smtClean="0">
                <a:latin typeface="+mn-lt"/>
                <a:ea typeface="+mn-ea"/>
              </a:rPr>
              <a:t>学到的数据的相似信息，也很难传给</a:t>
            </a:r>
            <a:r>
              <a:rPr lang="en-US" altLang="zh-CN" sz="1200" dirty="0" smtClean="0">
                <a:latin typeface="+mn-lt"/>
                <a:ea typeface="+mn-ea"/>
              </a:rPr>
              <a:t>student</a:t>
            </a:r>
            <a:r>
              <a:rPr lang="zh-CN" altLang="en-US" sz="1200" dirty="0" smtClean="0">
                <a:latin typeface="+mn-lt"/>
                <a:ea typeface="+mn-ea"/>
              </a:rPr>
              <a:t>。</a:t>
            </a:r>
            <a:endParaRPr lang="en-US" altLang="zh-CN" sz="1200" baseline="3000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smtClean="0">
              <a:latin typeface="黑体" panose="02010609060101010101" pitchFamily="49" charset="-122"/>
              <a:ea typeface="黑体" panose="02010609060101010101" pitchFamily="49" charset="-122"/>
            </a:endParaRPr>
          </a:p>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19</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59870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温度</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趋近于</a:t>
            </a:r>
            <a:r>
              <a:rPr lang="en-US" altLang="zh-CN" sz="1200" dirty="0" smtClean="0">
                <a:latin typeface="黑体" panose="02010609060101010101" pitchFamily="49" charset="-122"/>
                <a:ea typeface="黑体" panose="02010609060101010101" pitchFamily="49" charset="-122"/>
              </a:rPr>
              <a:t>0</a:t>
            </a:r>
            <a:r>
              <a:rPr lang="zh-CN" altLang="en-US" sz="1200" dirty="0" smtClean="0">
                <a:latin typeface="黑体" panose="02010609060101010101" pitchFamily="49" charset="-122"/>
                <a:ea typeface="黑体" panose="02010609060101010101" pitchFamily="49" charset="-122"/>
              </a:rPr>
              <a:t>时，</a:t>
            </a:r>
            <a:r>
              <a:rPr lang="en-US" altLang="zh-CN" sz="1200" dirty="0" err="1" smtClean="0">
                <a:latin typeface="黑体" panose="02010609060101010101" pitchFamily="49" charset="-122"/>
                <a:ea typeface="黑体" panose="02010609060101010101" pitchFamily="49" charset="-122"/>
              </a:rPr>
              <a:t>softmax</a:t>
            </a:r>
            <a:r>
              <a:rPr lang="zh-CN" altLang="en-US" sz="1200" dirty="0" smtClean="0">
                <a:latin typeface="黑体" panose="02010609060101010101" pitchFamily="49" charset="-122"/>
                <a:ea typeface="黑体" panose="02010609060101010101" pitchFamily="49" charset="-122"/>
              </a:rPr>
              <a:t>输出近似于</a:t>
            </a:r>
            <a:r>
              <a:rPr lang="en-US" altLang="zh-CN" sz="1200" dirty="0" smtClean="0">
                <a:latin typeface="黑体" panose="02010609060101010101" pitchFamily="49" charset="-122"/>
                <a:ea typeface="黑体" panose="02010609060101010101" pitchFamily="49" charset="-122"/>
              </a:rPr>
              <a:t>one-hot</a:t>
            </a:r>
            <a:r>
              <a:rPr lang="zh-CN" altLang="en-US" sz="1200" dirty="0" smtClean="0">
                <a:latin typeface="黑体" panose="02010609060101010101" pitchFamily="49" charset="-122"/>
                <a:ea typeface="黑体" panose="02010609060101010101" pitchFamily="49" charset="-122"/>
              </a:rPr>
              <a:t>向量   </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温度</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趋向于无穷时，</a:t>
            </a:r>
            <a:r>
              <a:rPr lang="en-US" altLang="zh-CN" sz="1200" dirty="0" err="1" smtClean="0">
                <a:latin typeface="黑体" panose="02010609060101010101" pitchFamily="49" charset="-122"/>
                <a:ea typeface="黑体" panose="02010609060101010101" pitchFamily="49" charset="-122"/>
              </a:rPr>
              <a:t>softmax</a:t>
            </a:r>
            <a:r>
              <a:rPr lang="zh-CN" altLang="en-US" sz="1200" dirty="0" smtClean="0">
                <a:latin typeface="黑体" panose="02010609060101010101" pitchFamily="49" charset="-122"/>
                <a:ea typeface="黑体" panose="02010609060101010101" pitchFamily="49" charset="-122"/>
              </a:rPr>
              <a:t>的输出则更软</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在训练新模型的时候，可以使用较高的 </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公式</a:t>
            </a:r>
            <a:r>
              <a:rPr lang="en-US" altLang="zh-CN" sz="1200" dirty="0" smtClean="0">
                <a:latin typeface="黑体" panose="02010609060101010101" pitchFamily="49" charset="-122"/>
                <a:ea typeface="黑体" panose="02010609060101010101" pitchFamily="49" charset="-122"/>
              </a:rPr>
              <a:t>] </a:t>
            </a:r>
            <a:r>
              <a:rPr lang="zh-CN" altLang="en-US" sz="1200" dirty="0" smtClean="0">
                <a:latin typeface="黑体" panose="02010609060101010101" pitchFamily="49" charset="-122"/>
                <a:ea typeface="黑体" panose="02010609060101010101" pitchFamily="49" charset="-122"/>
              </a:rPr>
              <a:t>使得</a:t>
            </a:r>
            <a:r>
              <a:rPr lang="en-US" altLang="zh-CN" sz="1200" dirty="0" err="1" smtClean="0">
                <a:latin typeface="黑体" panose="02010609060101010101" pitchFamily="49" charset="-122"/>
                <a:ea typeface="黑体" panose="02010609060101010101" pitchFamily="49" charset="-122"/>
              </a:rPr>
              <a:t>softmax</a:t>
            </a:r>
            <a:r>
              <a:rPr lang="zh-CN" altLang="en-US" sz="1200" dirty="0" smtClean="0">
                <a:latin typeface="黑体" panose="02010609060101010101" pitchFamily="49" charset="-122"/>
                <a:ea typeface="黑体" panose="02010609060101010101" pitchFamily="49" charset="-122"/>
              </a:rPr>
              <a:t>产生的分布足够软，这时让新模型的</a:t>
            </a:r>
            <a:r>
              <a:rPr lang="en-US" altLang="zh-CN" sz="1200" dirty="0" err="1" smtClean="0">
                <a:latin typeface="黑体" panose="02010609060101010101" pitchFamily="49" charset="-122"/>
                <a:ea typeface="黑体" panose="02010609060101010101" pitchFamily="49" charset="-122"/>
              </a:rPr>
              <a:t>softmax</a:t>
            </a:r>
            <a:r>
              <a:rPr lang="zh-CN" altLang="en-US" sz="1200" dirty="0" smtClean="0">
                <a:latin typeface="黑体" panose="02010609060101010101" pitchFamily="49" charset="-122"/>
                <a:ea typeface="黑体" panose="02010609060101010101" pitchFamily="49" charset="-122"/>
              </a:rPr>
              <a:t>输出近似原模型；在训练结束以后再使用正常的温度 来预测。</a:t>
            </a:r>
            <a:endParaRPr lang="en-US" altLang="zh-CN" sz="1200" dirty="0" smtClean="0">
              <a:latin typeface="黑体" panose="02010609060101010101" pitchFamily="49" charset="-122"/>
              <a:ea typeface="黑体" panose="02010609060101010101" pitchFamily="49" charset="-122"/>
            </a:endParaRPr>
          </a:p>
          <a:p>
            <a:pPr marL="0" indent="0">
              <a:buFont typeface="Arial" panose="020B0604020202020204" pitchFamily="34" charset="0"/>
              <a:buNone/>
            </a:pPr>
            <a:r>
              <a:rPr lang="zh-CN" altLang="en-US" sz="1200" b="0" i="0" u="none" strike="noStrike" kern="1200" dirty="0" smtClean="0">
                <a:solidFill>
                  <a:schemeClr val="tx1"/>
                </a:solidFill>
                <a:effectLst/>
                <a:latin typeface="+mn-lt"/>
                <a:ea typeface="+mn-ea"/>
                <a:cs typeface="+mn-cs"/>
              </a:rPr>
              <a:t>这个过程中，</a:t>
            </a:r>
            <a:r>
              <a:rPr lang="zh-CN" altLang="en-US" sz="1200" b="1" i="0" u="none" strike="noStrike" kern="1200" dirty="0" smtClean="0">
                <a:solidFill>
                  <a:schemeClr val="tx1"/>
                </a:solidFill>
                <a:effectLst/>
                <a:latin typeface="+mn-lt"/>
                <a:ea typeface="+mn-ea"/>
                <a:cs typeface="+mn-cs"/>
              </a:rPr>
              <a:t>我们先让温度  升高，然后在测试阶段恢复「低温」，从而将原模型中的知识提取出来，因此将其称为是蒸馏</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20</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76363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011784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smtClean="0">
                <a:latin typeface="黑体" panose="02010609060101010101" pitchFamily="49" charset="-122"/>
                <a:ea typeface="黑体" panose="02010609060101010101" pitchFamily="49" charset="-122"/>
              </a:rPr>
              <a:t>在这篇论文中，知识蒸馏的结构就是这样的，采用知识蒸馏的方式是将知识从客户端提取到服务器端，所以在这里</a:t>
            </a:r>
            <a:r>
              <a:rPr lang="en-US" altLang="zh-CN" sz="1200" dirty="0" smtClean="0">
                <a:latin typeface="黑体" panose="02010609060101010101" pitchFamily="49" charset="-122"/>
                <a:ea typeface="黑体" panose="02010609060101010101" pitchFamily="49" charset="-122"/>
              </a:rPr>
              <a:t>teacher</a:t>
            </a:r>
            <a:r>
              <a:rPr lang="zh-CN" altLang="en-US" sz="1200" dirty="0" smtClean="0">
                <a:latin typeface="黑体" panose="02010609060101010101" pitchFamily="49" charset="-122"/>
                <a:ea typeface="黑体" panose="02010609060101010101" pitchFamily="49" charset="-122"/>
              </a:rPr>
              <a:t>就是边缘服务器模型，</a:t>
            </a:r>
            <a:r>
              <a:rPr lang="en-US" altLang="zh-CN" sz="1200" dirty="0" smtClean="0">
                <a:latin typeface="黑体" panose="02010609060101010101" pitchFamily="49" charset="-122"/>
                <a:ea typeface="黑体" panose="02010609060101010101" pitchFamily="49" charset="-122"/>
              </a:rPr>
              <a:t>student</a:t>
            </a:r>
            <a:r>
              <a:rPr lang="zh-CN" altLang="en-US" sz="1200" dirty="0" smtClean="0">
                <a:latin typeface="黑体" panose="02010609060101010101" pitchFamily="49" charset="-122"/>
                <a:ea typeface="黑体" panose="02010609060101010101" pitchFamily="49" charset="-122"/>
              </a:rPr>
              <a:t>是中央服务器模型，这时候还需要一个公共数据集用来从</a:t>
            </a:r>
            <a:r>
              <a:rPr lang="en-US" altLang="zh-CN" sz="1200" dirty="0" smtClean="0">
                <a:latin typeface="黑体" panose="02010609060101010101" pitchFamily="49" charset="-122"/>
                <a:ea typeface="黑体" panose="02010609060101010101" pitchFamily="49" charset="-122"/>
              </a:rPr>
              <a:t>teacher</a:t>
            </a:r>
            <a:r>
              <a:rPr lang="zh-CN" altLang="en-US" sz="1200" dirty="0" smtClean="0">
                <a:latin typeface="黑体" panose="02010609060101010101" pitchFamily="49" charset="-122"/>
                <a:ea typeface="黑体" panose="02010609060101010101" pitchFamily="49" charset="-122"/>
              </a:rPr>
              <a:t>模型生成</a:t>
            </a:r>
            <a:r>
              <a:rPr lang="en-US" altLang="zh-CN" sz="1200" dirty="0" smtClean="0">
                <a:latin typeface="黑体" panose="02010609060101010101" pitchFamily="49" charset="-122"/>
                <a:ea typeface="黑体" panose="02010609060101010101" pitchFamily="49" charset="-122"/>
              </a:rPr>
              <a:t>soft label</a:t>
            </a:r>
            <a:r>
              <a:rPr lang="zh-CN" altLang="en-US" sz="1200" dirty="0" smtClean="0">
                <a:latin typeface="黑体" panose="02010609060101010101" pitchFamily="49" charset="-122"/>
                <a:ea typeface="黑体" panose="02010609060101010101" pitchFamily="49" charset="-122"/>
              </a:rPr>
              <a:t>，</a:t>
            </a:r>
            <a:endParaRPr lang="en-US" altLang="zh-CN" sz="1200" dirty="0" smtClean="0">
              <a:latin typeface="黑体" panose="02010609060101010101" pitchFamily="49" charset="-122"/>
              <a:ea typeface="黑体" panose="02010609060101010101" pitchFamily="49" charset="-122"/>
            </a:endParaRPr>
          </a:p>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21</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270229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用一个新的数据集作为</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分发给客服端</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每一个客户端用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生成</a:t>
            </a:r>
            <a:r>
              <a:rPr lang="en-US" altLang="zh-CN" sz="1200" kern="1200" dirty="0" smtClean="0">
                <a:solidFill>
                  <a:schemeClr val="tx1"/>
                </a:solidFill>
                <a:effectLst/>
                <a:latin typeface="+mn-lt"/>
                <a:ea typeface="+mn-ea"/>
                <a:cs typeface="+mn-cs"/>
              </a:rPr>
              <a:t>soft labels 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每个客户端上传模型更新</a:t>
            </a:r>
            <a:r>
              <a:rPr lang="en-US" altLang="zh-CN" sz="1200" kern="1200" dirty="0" err="1" smtClean="0">
                <a:solidFill>
                  <a:schemeClr val="tx1"/>
                </a:solidFill>
                <a:effectLst/>
                <a:latin typeface="+mn-lt"/>
                <a:ea typeface="+mn-ea"/>
                <a:cs typeface="+mn-cs"/>
              </a:rPr>
              <a:t>w</a:t>
            </a:r>
            <a:r>
              <a:rPr lang="en-US" altLang="zh-CN" sz="1200" kern="1200" baseline="-25000" dirty="0" err="1"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服务器对这些</a:t>
            </a:r>
            <a:r>
              <a:rPr lang="en-US" altLang="zh-CN" sz="1200" kern="1200" dirty="0" smtClean="0">
                <a:solidFill>
                  <a:schemeClr val="tx1"/>
                </a:solidFill>
                <a:effectLst/>
                <a:latin typeface="+mn-lt"/>
                <a:ea typeface="+mn-ea"/>
                <a:cs typeface="+mn-cs"/>
              </a:rPr>
              <a:t>soft labels</a:t>
            </a:r>
            <a:r>
              <a:rPr lang="zh-CN" altLang="zh-CN" sz="1200" kern="1200" dirty="0" smtClean="0">
                <a:solidFill>
                  <a:schemeClr val="tx1"/>
                </a:solidFill>
                <a:effectLst/>
                <a:latin typeface="+mn-lt"/>
                <a:ea typeface="+mn-ea"/>
                <a:cs typeface="+mn-cs"/>
              </a:rPr>
              <a:t>进行平均</a:t>
            </a:r>
          </a:p>
          <a:p>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服务器用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训练联邦模型</a:t>
            </a:r>
          </a:p>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22</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976775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用一个新的数据集作为</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分发给客服端</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每一个客户端用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生成</a:t>
            </a:r>
            <a:r>
              <a:rPr lang="en-US" altLang="zh-CN" sz="1200" kern="1200" dirty="0" smtClean="0">
                <a:solidFill>
                  <a:schemeClr val="tx1"/>
                </a:solidFill>
                <a:effectLst/>
                <a:latin typeface="+mn-lt"/>
                <a:ea typeface="+mn-ea"/>
                <a:cs typeface="+mn-cs"/>
              </a:rPr>
              <a:t>soft labels 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每个客户端上传模型更新</a:t>
            </a:r>
            <a:r>
              <a:rPr lang="en-US" altLang="zh-CN" sz="1200" kern="1200" dirty="0" err="1" smtClean="0">
                <a:solidFill>
                  <a:schemeClr val="tx1"/>
                </a:solidFill>
                <a:effectLst/>
                <a:latin typeface="+mn-lt"/>
                <a:ea typeface="+mn-ea"/>
                <a:cs typeface="+mn-cs"/>
              </a:rPr>
              <a:t>w</a:t>
            </a:r>
            <a:r>
              <a:rPr lang="en-US" altLang="zh-CN" sz="1200" kern="1200" baseline="-25000" dirty="0" err="1"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服务器对这些</a:t>
            </a:r>
            <a:r>
              <a:rPr lang="en-US" altLang="zh-CN" sz="1200" kern="1200" dirty="0" smtClean="0">
                <a:solidFill>
                  <a:schemeClr val="tx1"/>
                </a:solidFill>
                <a:effectLst/>
                <a:latin typeface="+mn-lt"/>
                <a:ea typeface="+mn-ea"/>
                <a:cs typeface="+mn-cs"/>
              </a:rPr>
              <a:t>soft labels</a:t>
            </a:r>
            <a:r>
              <a:rPr lang="zh-CN" altLang="zh-CN" sz="1200" kern="1200" dirty="0" smtClean="0">
                <a:solidFill>
                  <a:schemeClr val="tx1"/>
                </a:solidFill>
                <a:effectLst/>
                <a:latin typeface="+mn-lt"/>
                <a:ea typeface="+mn-ea"/>
                <a:cs typeface="+mn-cs"/>
              </a:rPr>
              <a:t>进行平均</a:t>
            </a:r>
          </a:p>
          <a:p>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服务器用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训练联邦模型</a:t>
            </a:r>
          </a:p>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23</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452908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用一个新的数据集作为</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分发给客服端</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每一个客户端用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生成</a:t>
            </a:r>
            <a:r>
              <a:rPr lang="en-US" altLang="zh-CN" sz="1200" kern="1200" dirty="0" smtClean="0">
                <a:solidFill>
                  <a:schemeClr val="tx1"/>
                </a:solidFill>
                <a:effectLst/>
                <a:latin typeface="+mn-lt"/>
                <a:ea typeface="+mn-ea"/>
                <a:cs typeface="+mn-cs"/>
              </a:rPr>
              <a:t>soft labels 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每个客户端上传模型更新</a:t>
            </a:r>
            <a:r>
              <a:rPr lang="en-US" altLang="zh-CN" sz="1200" kern="1200" dirty="0" err="1" smtClean="0">
                <a:solidFill>
                  <a:schemeClr val="tx1"/>
                </a:solidFill>
                <a:effectLst/>
                <a:latin typeface="+mn-lt"/>
                <a:ea typeface="+mn-ea"/>
                <a:cs typeface="+mn-cs"/>
              </a:rPr>
              <a:t>w</a:t>
            </a:r>
            <a:r>
              <a:rPr lang="en-US" altLang="zh-CN" sz="1200" kern="1200" baseline="-25000" dirty="0" err="1"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服务器对这些</a:t>
            </a:r>
            <a:r>
              <a:rPr lang="en-US" altLang="zh-CN" sz="1200" kern="1200" dirty="0" smtClean="0">
                <a:solidFill>
                  <a:schemeClr val="tx1"/>
                </a:solidFill>
                <a:effectLst/>
                <a:latin typeface="+mn-lt"/>
                <a:ea typeface="+mn-ea"/>
                <a:cs typeface="+mn-cs"/>
              </a:rPr>
              <a:t>soft labels</a:t>
            </a:r>
            <a:r>
              <a:rPr lang="zh-CN" altLang="zh-CN" sz="1200" kern="1200" dirty="0" smtClean="0">
                <a:solidFill>
                  <a:schemeClr val="tx1"/>
                </a:solidFill>
                <a:effectLst/>
                <a:latin typeface="+mn-lt"/>
                <a:ea typeface="+mn-ea"/>
                <a:cs typeface="+mn-cs"/>
              </a:rPr>
              <a:t>进行平均</a:t>
            </a:r>
          </a:p>
          <a:p>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服务器用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训练联邦模型</a:t>
            </a:r>
          </a:p>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24</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602355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用一个新的数据集作为</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分发给客服端</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每一个客户端用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生成</a:t>
            </a:r>
            <a:r>
              <a:rPr lang="en-US" altLang="zh-CN" sz="1200" kern="1200" dirty="0" smtClean="0">
                <a:solidFill>
                  <a:schemeClr val="tx1"/>
                </a:solidFill>
                <a:effectLst/>
                <a:latin typeface="+mn-lt"/>
                <a:ea typeface="+mn-ea"/>
                <a:cs typeface="+mn-cs"/>
              </a:rPr>
              <a:t>soft labels 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每个客户端上传模型更新</a:t>
            </a:r>
            <a:r>
              <a:rPr lang="en-US" altLang="zh-CN" sz="1200" kern="1200" dirty="0" err="1" smtClean="0">
                <a:solidFill>
                  <a:schemeClr val="tx1"/>
                </a:solidFill>
                <a:effectLst/>
                <a:latin typeface="+mn-lt"/>
                <a:ea typeface="+mn-ea"/>
                <a:cs typeface="+mn-cs"/>
              </a:rPr>
              <a:t>w</a:t>
            </a:r>
            <a:r>
              <a:rPr lang="en-US" altLang="zh-CN" sz="1200" kern="1200" baseline="-25000" dirty="0" err="1"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服务器对这些</a:t>
            </a:r>
            <a:r>
              <a:rPr lang="en-US" altLang="zh-CN" sz="1200" kern="1200" dirty="0" smtClean="0">
                <a:solidFill>
                  <a:schemeClr val="tx1"/>
                </a:solidFill>
                <a:effectLst/>
                <a:latin typeface="+mn-lt"/>
                <a:ea typeface="+mn-ea"/>
                <a:cs typeface="+mn-cs"/>
              </a:rPr>
              <a:t>soft labels</a:t>
            </a:r>
            <a:r>
              <a:rPr lang="zh-CN" altLang="zh-CN" sz="1200" kern="1200" dirty="0" smtClean="0">
                <a:solidFill>
                  <a:schemeClr val="tx1"/>
                </a:solidFill>
                <a:effectLst/>
                <a:latin typeface="+mn-lt"/>
                <a:ea typeface="+mn-ea"/>
                <a:cs typeface="+mn-cs"/>
              </a:rPr>
              <a:t>进行平均</a:t>
            </a:r>
          </a:p>
          <a:p>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服务器用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训练联邦模型</a:t>
            </a:r>
            <a:r>
              <a:rPr lang="zh-CN" altLang="en-US" sz="1200" kern="1200" dirty="0" smtClean="0">
                <a:solidFill>
                  <a:schemeClr val="tx1"/>
                </a:solidFill>
                <a:effectLst/>
                <a:latin typeface="+mn-lt"/>
                <a:ea typeface="+mn-ea"/>
                <a:cs typeface="+mn-cs"/>
              </a:rPr>
              <a:t>，用的词是微调</a:t>
            </a:r>
            <a:endParaRPr lang="zh-CN" altLang="zh-CN" sz="1200" kern="1200" dirty="0" smtClean="0">
              <a:solidFill>
                <a:schemeClr val="tx1"/>
              </a:solidFill>
              <a:effectLst/>
              <a:latin typeface="+mn-lt"/>
              <a:ea typeface="+mn-ea"/>
              <a:cs typeface="+mn-cs"/>
            </a:endParaRPr>
          </a:p>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25</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560303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用一个新的数据集作为</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分发给客服端</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每一个客户端用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生成</a:t>
            </a:r>
            <a:r>
              <a:rPr lang="en-US" altLang="zh-CN" sz="1200" kern="1200" dirty="0" smtClean="0">
                <a:solidFill>
                  <a:schemeClr val="tx1"/>
                </a:solidFill>
                <a:effectLst/>
                <a:latin typeface="+mn-lt"/>
                <a:ea typeface="+mn-ea"/>
                <a:cs typeface="+mn-cs"/>
              </a:rPr>
              <a:t>soft labels 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每个客户端上传模型更新</a:t>
            </a:r>
            <a:r>
              <a:rPr lang="en-US" altLang="zh-CN" sz="1200" kern="1200" dirty="0" err="1" smtClean="0">
                <a:solidFill>
                  <a:schemeClr val="tx1"/>
                </a:solidFill>
                <a:effectLst/>
                <a:latin typeface="+mn-lt"/>
                <a:ea typeface="+mn-ea"/>
                <a:cs typeface="+mn-cs"/>
              </a:rPr>
              <a:t>w</a:t>
            </a:r>
            <a:r>
              <a:rPr lang="en-US" altLang="zh-CN" sz="1200" kern="1200" baseline="-25000" dirty="0" err="1"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服务器对这些</a:t>
            </a:r>
            <a:r>
              <a:rPr lang="en-US" altLang="zh-CN" sz="1200" kern="1200" dirty="0" smtClean="0">
                <a:solidFill>
                  <a:schemeClr val="tx1"/>
                </a:solidFill>
                <a:effectLst/>
                <a:latin typeface="+mn-lt"/>
                <a:ea typeface="+mn-ea"/>
                <a:cs typeface="+mn-cs"/>
              </a:rPr>
              <a:t>soft labels</a:t>
            </a:r>
            <a:r>
              <a:rPr lang="zh-CN" altLang="zh-CN" sz="1200" kern="1200" dirty="0" smtClean="0">
                <a:solidFill>
                  <a:schemeClr val="tx1"/>
                </a:solidFill>
                <a:effectLst/>
                <a:latin typeface="+mn-lt"/>
                <a:ea typeface="+mn-ea"/>
                <a:cs typeface="+mn-cs"/>
              </a:rPr>
              <a:t>进行平均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服务器用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训练联邦模型</a:t>
            </a:r>
            <a:r>
              <a:rPr lang="zh-CN" altLang="en-US" sz="1200" kern="1200" dirty="0" smtClean="0">
                <a:solidFill>
                  <a:schemeClr val="tx1"/>
                </a:solidFill>
                <a:effectLst/>
                <a:latin typeface="+mn-lt"/>
                <a:ea typeface="+mn-ea"/>
                <a:cs typeface="+mn-cs"/>
              </a:rPr>
              <a:t>，用的词是微调</a:t>
            </a:r>
            <a:endParaRPr lang="zh-CN" altLang="zh-CN" sz="1200" kern="1200" dirty="0" smtClean="0">
              <a:solidFill>
                <a:schemeClr val="tx1"/>
              </a:solidFill>
              <a:effectLst/>
              <a:latin typeface="+mn-lt"/>
              <a:ea typeface="+mn-ea"/>
              <a:cs typeface="+mn-cs"/>
            </a:endParaRPr>
          </a:p>
          <a:p>
            <a:pPr marL="0" indent="0">
              <a:buFont typeface="Arial" panose="020B0604020202020204" pitchFamily="34" charset="0"/>
              <a:buNone/>
            </a:pPr>
            <a:r>
              <a:rPr lang="zh-CN" altLang="en-US" sz="1200" dirty="0" smtClean="0">
                <a:latin typeface="黑体" panose="02010609060101010101" pitchFamily="49" charset="-122"/>
                <a:ea typeface="黑体" panose="02010609060101010101" pitchFamily="49" charset="-122"/>
              </a:rPr>
              <a:t>通过这种方式就提高了模型的稳定性和收敛性</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26</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001887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用一个新的数据集作为</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分发给客服端</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每一个客户端用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生成</a:t>
            </a:r>
            <a:r>
              <a:rPr lang="en-US" altLang="zh-CN" sz="1200" kern="1200" dirty="0" smtClean="0">
                <a:solidFill>
                  <a:schemeClr val="tx1"/>
                </a:solidFill>
                <a:effectLst/>
                <a:latin typeface="+mn-lt"/>
                <a:ea typeface="+mn-ea"/>
                <a:cs typeface="+mn-cs"/>
              </a:rPr>
              <a:t>soft labels 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每个客户端上传模型更新</a:t>
            </a:r>
            <a:r>
              <a:rPr lang="en-US" altLang="zh-CN" sz="1200" kern="1200" dirty="0" err="1" smtClean="0">
                <a:solidFill>
                  <a:schemeClr val="tx1"/>
                </a:solidFill>
                <a:effectLst/>
                <a:latin typeface="+mn-lt"/>
                <a:ea typeface="+mn-ea"/>
                <a:cs typeface="+mn-cs"/>
              </a:rPr>
              <a:t>w</a:t>
            </a:r>
            <a:r>
              <a:rPr lang="en-US" altLang="zh-CN" sz="1200" kern="1200" baseline="-25000" dirty="0" err="1"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服务器对这些</a:t>
            </a:r>
            <a:r>
              <a:rPr lang="en-US" altLang="zh-CN" sz="1200" kern="1200" dirty="0" smtClean="0">
                <a:solidFill>
                  <a:schemeClr val="tx1"/>
                </a:solidFill>
                <a:effectLst/>
                <a:latin typeface="+mn-lt"/>
                <a:ea typeface="+mn-ea"/>
                <a:cs typeface="+mn-cs"/>
              </a:rPr>
              <a:t>soft labels</a:t>
            </a:r>
            <a:r>
              <a:rPr lang="zh-CN" altLang="zh-CN" sz="1200" kern="1200" dirty="0" smtClean="0">
                <a:solidFill>
                  <a:schemeClr val="tx1"/>
                </a:solidFill>
                <a:effectLst/>
                <a:latin typeface="+mn-lt"/>
                <a:ea typeface="+mn-ea"/>
                <a:cs typeface="+mn-cs"/>
              </a:rPr>
              <a:t>进行平均</a:t>
            </a:r>
          </a:p>
          <a:p>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服务器用</a:t>
            </a:r>
            <a:r>
              <a:rPr lang="en-US" altLang="zh-CN" sz="1200" kern="1200" dirty="0" err="1" smtClean="0">
                <a:solidFill>
                  <a:schemeClr val="tx1"/>
                </a:solidFill>
                <a:effectLst/>
                <a:latin typeface="+mn-lt"/>
                <a:ea typeface="+mn-ea"/>
                <a:cs typeface="+mn-cs"/>
              </a:rPr>
              <a:t>D</a:t>
            </a:r>
            <a:r>
              <a:rPr lang="en-US" altLang="zh-CN" sz="1200" kern="1200" baseline="-25000" dirty="0" err="1" smtClean="0">
                <a:solidFill>
                  <a:schemeClr val="tx1"/>
                </a:solidFill>
                <a:effectLst/>
                <a:latin typeface="+mn-lt"/>
                <a:ea typeface="+mn-ea"/>
                <a:cs typeface="+mn-cs"/>
              </a:rPr>
              <a:t>shared</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训练联邦模型</a:t>
            </a:r>
          </a:p>
          <a:p>
            <a:pPr marL="0" indent="0">
              <a:buFont typeface="Arial" panose="020B0604020202020204" pitchFamily="34" charset="0"/>
              <a:buNone/>
            </a:pPr>
            <a:r>
              <a:rPr lang="zh-CN" altLang="en-US" sz="1200" dirty="0" smtClean="0">
                <a:latin typeface="黑体" panose="02010609060101010101" pitchFamily="49" charset="-122"/>
                <a:ea typeface="黑体" panose="02010609060101010101" pitchFamily="49" charset="-122"/>
              </a:rPr>
              <a:t>通过这种方式就提高了模型的稳定性和收敛性</a:t>
            </a:r>
            <a:endParaRPr lang="en-US" altLang="zh-CN" sz="1200" dirty="0" smtClean="0">
              <a:latin typeface="黑体" panose="02010609060101010101" pitchFamily="49" charset="-122"/>
              <a:ea typeface="黑体" panose="02010609060101010101" pitchFamily="49" charset="-122"/>
            </a:endParaRPr>
          </a:p>
          <a:p>
            <a:pPr marL="0" indent="0">
              <a:buFont typeface="Arial" panose="020B0604020202020204" pitchFamily="34" charset="0"/>
              <a:buNone/>
            </a:pPr>
            <a:r>
              <a:rPr lang="zh-CN" altLang="en-US" sz="1200" kern="1200" dirty="0" smtClean="0">
                <a:solidFill>
                  <a:schemeClr val="tx1"/>
                </a:solidFill>
                <a:effectLst/>
                <a:latin typeface="+mn-lt"/>
                <a:ea typeface="+mn-ea"/>
                <a:cs typeface="+mn-cs"/>
              </a:rPr>
              <a:t>表明知识提炼降低了波动性，有助于训练收敛。但是，知识提炼并不能保证性能的提高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它提高了</a:t>
            </a:r>
            <a:r>
              <a:rPr lang="en-US" altLang="zh-CN" sz="1200" kern="1200" dirty="0" smtClean="0">
                <a:solidFill>
                  <a:schemeClr val="tx1"/>
                </a:solidFill>
                <a:effectLst/>
                <a:latin typeface="+mn-lt"/>
                <a:ea typeface="+mn-ea"/>
                <a:cs typeface="+mn-cs"/>
              </a:rPr>
              <a:t>CUHK03-NP [16]</a:t>
            </a:r>
            <a:r>
              <a:rPr lang="zh-CN" altLang="en-US" sz="1200" kern="1200" dirty="0" smtClean="0">
                <a:solidFill>
                  <a:schemeClr val="tx1"/>
                </a:solidFill>
                <a:effectLst/>
                <a:latin typeface="+mn-lt"/>
                <a:ea typeface="+mn-ea"/>
                <a:cs typeface="+mn-cs"/>
              </a:rPr>
              <a:t>上的秩</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精度，而这种优势在</a:t>
            </a:r>
            <a:r>
              <a:rPr lang="en-US" altLang="zh-CN" sz="1200" kern="1200" dirty="0" err="1" smtClean="0">
                <a:solidFill>
                  <a:schemeClr val="tx1"/>
                </a:solidFill>
                <a:effectLst/>
                <a:latin typeface="+mn-lt"/>
                <a:ea typeface="+mn-ea"/>
                <a:cs typeface="+mn-cs"/>
              </a:rPr>
              <a:t>DukeMTMC-reID</a:t>
            </a:r>
            <a:r>
              <a:rPr lang="en-US" altLang="zh-CN" sz="1200" kern="1200" dirty="0" smtClean="0">
                <a:solidFill>
                  <a:schemeClr val="tx1"/>
                </a:solidFill>
                <a:effectLst/>
                <a:latin typeface="+mn-lt"/>
                <a:ea typeface="+mn-ea"/>
                <a:cs typeface="+mn-cs"/>
              </a:rPr>
              <a:t> [32]</a:t>
            </a:r>
            <a:r>
              <a:rPr lang="zh-CN" altLang="en-US" sz="1200" kern="1200" dirty="0" smtClean="0">
                <a:solidFill>
                  <a:schemeClr val="tx1"/>
                </a:solidFill>
                <a:effectLst/>
                <a:latin typeface="+mn-lt"/>
                <a:ea typeface="+mn-ea"/>
                <a:cs typeface="+mn-cs"/>
              </a:rPr>
              <a:t>数据集上并不清楚。我们认为共享公共数据集的域分布对联邦模型在每个数据集上的最终性能有很大影响。</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27</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596499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为减轻数据集大小巨大差异带来的不平衡性影响</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sz="1200" dirty="0" smtClean="0"/>
              <a:t>MSMT17 </a:t>
            </a:r>
            <a:r>
              <a:rPr lang="zh-CN" altLang="en-US" sz="1200" dirty="0" smtClean="0">
                <a:latin typeface="黑体" panose="02010609060101010101" pitchFamily="49" charset="-122"/>
                <a:ea typeface="黑体" panose="02010609060101010101" pitchFamily="49" charset="-122"/>
              </a:rPr>
              <a:t>占据了总权重的</a:t>
            </a:r>
            <a:r>
              <a:rPr lang="en-US" altLang="zh-CN" sz="1200" dirty="0" smtClean="0">
                <a:latin typeface="黑体" panose="02010609060101010101" pitchFamily="49" charset="-122"/>
                <a:ea typeface="黑体" panose="02010609060101010101" pitchFamily="49" charset="-122"/>
              </a:rPr>
              <a:t>40%</a:t>
            </a:r>
            <a:r>
              <a:rPr lang="zh-CN" altLang="en-US" sz="1200" dirty="0" smtClean="0">
                <a:latin typeface="黑体" panose="02010609060101010101" pitchFamily="49" charset="-122"/>
                <a:ea typeface="黑体" panose="02010609060101010101" pitchFamily="49" charset="-122"/>
              </a:rPr>
              <a:t>，</a:t>
            </a:r>
            <a:r>
              <a:rPr lang="en-US" altLang="zh-CN" sz="1200" dirty="0" err="1" smtClean="0"/>
              <a:t>iLIDS</a:t>
            </a:r>
            <a:r>
              <a:rPr lang="en-US" altLang="zh-CN" sz="1200" dirty="0" smtClean="0"/>
              <a:t>-VID </a:t>
            </a:r>
            <a:r>
              <a:rPr lang="zh-CN" altLang="en-US" sz="1200" dirty="0" smtClean="0">
                <a:latin typeface="黑体" panose="02010609060101010101" pitchFamily="49" charset="-122"/>
                <a:ea typeface="黑体" panose="02010609060101010101" pitchFamily="49" charset="-122"/>
              </a:rPr>
              <a:t>只占了</a:t>
            </a:r>
            <a:r>
              <a:rPr lang="en-US" altLang="zh-CN" sz="1200" dirty="0" smtClean="0"/>
              <a:t>0.3%</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尽管拥有较大数据集的客户端在聚合中拥有较大的权重是合理的，但小数据集和大数据集的客户端之间的巨大权重差异会阻碍拥有大数据集的客户端有效地从其他客户端获取知识。</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提出更合适的模型聚合权重</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28</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660917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为减轻数据集大小巨大差异带来的不平衡性影响</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sz="1200" dirty="0" smtClean="0"/>
              <a:t>MSMT17 </a:t>
            </a:r>
            <a:r>
              <a:rPr lang="zh-CN" altLang="en-US" sz="1200" dirty="0" smtClean="0">
                <a:latin typeface="黑体" panose="02010609060101010101" pitchFamily="49" charset="-122"/>
                <a:ea typeface="黑体" panose="02010609060101010101" pitchFamily="49" charset="-122"/>
              </a:rPr>
              <a:t>占据了总权重的</a:t>
            </a:r>
            <a:r>
              <a:rPr lang="en-US" altLang="zh-CN" sz="1200" dirty="0" smtClean="0">
                <a:latin typeface="黑体" panose="02010609060101010101" pitchFamily="49" charset="-122"/>
                <a:ea typeface="黑体" panose="02010609060101010101" pitchFamily="49" charset="-122"/>
              </a:rPr>
              <a:t>40%</a:t>
            </a:r>
            <a:r>
              <a:rPr lang="zh-CN" altLang="en-US" sz="1200" dirty="0" smtClean="0">
                <a:latin typeface="黑体" panose="02010609060101010101" pitchFamily="49" charset="-122"/>
                <a:ea typeface="黑体" panose="02010609060101010101" pitchFamily="49" charset="-122"/>
              </a:rPr>
              <a:t>，</a:t>
            </a:r>
            <a:r>
              <a:rPr lang="en-US" altLang="zh-CN" sz="1200" dirty="0" err="1" smtClean="0"/>
              <a:t>iLIDS</a:t>
            </a:r>
            <a:r>
              <a:rPr lang="en-US" altLang="zh-CN" sz="1200" dirty="0" smtClean="0"/>
              <a:t>-VID </a:t>
            </a:r>
            <a:r>
              <a:rPr lang="zh-CN" altLang="en-US" sz="1200" dirty="0" smtClean="0">
                <a:latin typeface="黑体" panose="02010609060101010101" pitchFamily="49" charset="-122"/>
                <a:ea typeface="黑体" panose="02010609060101010101" pitchFamily="49" charset="-122"/>
              </a:rPr>
              <a:t>只占了</a:t>
            </a:r>
            <a:r>
              <a:rPr lang="en-US" altLang="zh-CN" sz="1200" dirty="0" smtClean="0"/>
              <a:t>0.3%</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尽管拥有较大数据集的客户端在聚合中拥有较大的权重是合理的，但小数据集和大数据集的客户端之间的巨大权重差异会阻碍拥有大数据集的客户端有效地从其他客户端获取知识。</a:t>
            </a:r>
            <a:endParaRPr lang="en-US" altLang="zh-CN" sz="12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提出更合适的模型聚合权重</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29</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361906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30</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90863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它的应用场景有比如智能安防，已经知道了某个嫌疑犯的照片，然后在很多个监控摄像头的画面中找出这个人，就可以把嫌疑犯在各个摄像头的轨迹串联起来。</a:t>
            </a:r>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4</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522857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31</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940921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32</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32836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33</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4122018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34</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041341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35</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025829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36</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49392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37</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416154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38</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870788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39</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674268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比如寻人系统，小孩在公共场所走散了，通过小孩的照片，在监控中寻找这个小孩。</a:t>
            </a:r>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5</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68554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黑体" panose="02010609060101010101" pitchFamily="49" charset="-122"/>
                <a:ea typeface="黑体" panose="02010609060101010101" pitchFamily="49" charset="-122"/>
              </a:rPr>
              <a:t>行人重识别的训练需要大量的数据，需要监控摄像头进行大规模收集，但这可能就涉及到一些隐私问题。 </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6</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30370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7</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561621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8</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681091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相机联合场景</a:t>
            </a:r>
            <a:r>
              <a:rPr lang="zh-CN" altLang="zh-CN" sz="1200" kern="1200" dirty="0" smtClean="0">
                <a:solidFill>
                  <a:schemeClr val="tx1"/>
                </a:solidFill>
                <a:effectLst/>
                <a:latin typeface="+mn-lt"/>
                <a:ea typeface="+mn-ea"/>
                <a:cs typeface="+mn-cs"/>
              </a:rPr>
              <a:t>：每个摄像机被定义为一个单独的客户端，直接与服务器通信，以执行联合学习过程。在这种情况下，将图像保存在客户端会显著降低隐私泄露的风险。然而，这种场景对相机训练深度模型的计算能力提出了很高的要求，使得实际部署更加困难。</a:t>
            </a:r>
          </a:p>
          <a:p>
            <a:r>
              <a:rPr lang="zh-CN" altLang="zh-CN" sz="1200" b="1" kern="1200" dirty="0" smtClean="0">
                <a:solidFill>
                  <a:schemeClr val="tx1"/>
                </a:solidFill>
                <a:effectLst/>
                <a:latin typeface="+mn-lt"/>
                <a:ea typeface="+mn-ea"/>
                <a:cs typeface="+mn-cs"/>
              </a:rPr>
              <a:t>数据集联合</a:t>
            </a:r>
            <a:r>
              <a:rPr lang="zh-CN" altLang="zh-CN" sz="1200" kern="1200" dirty="0" smtClean="0">
                <a:solidFill>
                  <a:schemeClr val="tx1"/>
                </a:solidFill>
                <a:effectLst/>
                <a:latin typeface="+mn-lt"/>
                <a:ea typeface="+mn-ea"/>
                <a:cs typeface="+mn-cs"/>
              </a:rPr>
              <a:t>：客户端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边缘</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云架构，其中客户端被定义为边缘服务器。边缘服务器从多个摄像机构建数据集，然后与中央服务器协作进行联合学习。一个真实的场景可能是几个社区合作训练</a:t>
            </a:r>
            <a:r>
              <a:rPr lang="en-US" altLang="zh-CN" sz="1200" kern="1200" dirty="0" err="1" smtClean="0">
                <a:solidFill>
                  <a:schemeClr val="tx1"/>
                </a:solidFill>
                <a:effectLst/>
                <a:latin typeface="+mn-lt"/>
                <a:ea typeface="+mn-ea"/>
                <a:cs typeface="+mn-cs"/>
              </a:rPr>
              <a:t>ReID</a:t>
            </a:r>
            <a:r>
              <a:rPr lang="zh-CN" altLang="zh-CN" sz="1200" kern="1200" dirty="0" smtClean="0">
                <a:solidFill>
                  <a:schemeClr val="tx1"/>
                </a:solidFill>
                <a:effectLst/>
                <a:latin typeface="+mn-lt"/>
                <a:ea typeface="+mn-ea"/>
                <a:cs typeface="+mn-cs"/>
              </a:rPr>
              <a:t>模型，边缘服务器连接到每个社区的多个摄像机。</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9</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135636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10</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831526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329838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885696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3148403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封面">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xmlns="" id="{819B41D4-80F4-4D26-9DEF-16BF07973531}"/>
              </a:ext>
            </a:extLst>
          </p:cNvPr>
          <p:cNvSpPr>
            <a:spLocks noGrp="1"/>
          </p:cNvSpPr>
          <p:nvPr>
            <p:ph type="sldNum" sz="quarter" idx="12"/>
          </p:nvPr>
        </p:nvSpPr>
        <p:spPr>
          <a:xfrm>
            <a:off x="7862889" y="6329974"/>
            <a:ext cx="3657600" cy="365125"/>
          </a:xfrm>
          <a:prstGeom prst="rect">
            <a:avLst/>
          </a:prstGeom>
        </p:spPr>
        <p:txBody>
          <a:bodyPr/>
          <a:lstStyle>
            <a:lvl1pPr algn="r">
              <a:defRPr lang="zh-CN" altLang="en-US" sz="1000" kern="1200" smtClean="0">
                <a:solidFill>
                  <a:schemeClr val="tx1"/>
                </a:solidFill>
                <a:latin typeface="思源黑体 CN" panose="020B0500000000000000" pitchFamily="34" charset="-122"/>
                <a:ea typeface="思源黑体 CN" panose="020B0500000000000000" pitchFamily="34" charset="-122"/>
                <a:cs typeface="+mn-cs"/>
              </a:defRPr>
            </a:lvl1pPr>
          </a:lstStyle>
          <a:p>
            <a:fld id="{2529C571-CC98-407B-9284-28AFD26ECFE0}" type="slidenum">
              <a:rPr lang="en-US" altLang="zh-CN" smtClean="0"/>
              <a:pPr/>
              <a:t>‹#›</a:t>
            </a:fld>
            <a:endParaRPr lang="en-US"/>
          </a:p>
        </p:txBody>
      </p:sp>
    </p:spTree>
    <p:extLst>
      <p:ext uri="{BB962C8B-B14F-4D97-AF65-F5344CB8AC3E}">
        <p14:creationId xmlns:p14="http://schemas.microsoft.com/office/powerpoint/2010/main" val="2249876134"/>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191117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681756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213719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2223630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1456770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134907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3479433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0826DE9-F891-42BC-A4F0-4D1228129B49}" type="datetimeFigureOut">
              <a:rPr lang="zh-CN" altLang="en-US" smtClean="0"/>
              <a:t>2020/11/6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67040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826DE9-F891-42BC-A4F0-4D1228129B49}" type="datetimeFigureOut">
              <a:rPr lang="zh-CN" altLang="en-US" smtClean="0"/>
              <a:t>2020/11/6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621870-8A82-472F-B4A3-2F4DA836736C}" type="slidenum">
              <a:rPr lang="zh-CN" altLang="en-US" smtClean="0"/>
              <a:t>‹#›</a:t>
            </a:fld>
            <a:endParaRPr lang="zh-CN" altLang="en-US"/>
          </a:p>
        </p:txBody>
      </p:sp>
    </p:spTree>
    <p:extLst>
      <p:ext uri="{BB962C8B-B14F-4D97-AF65-F5344CB8AC3E}">
        <p14:creationId xmlns:p14="http://schemas.microsoft.com/office/powerpoint/2010/main" val="3436511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A714BEBE-3758-403B-B285-AEF268DEEC71}"/>
              </a:ext>
            </a:extLst>
          </p:cNvPr>
          <p:cNvGrpSpPr/>
          <p:nvPr/>
        </p:nvGrpSpPr>
        <p:grpSpPr>
          <a:xfrm>
            <a:off x="982264" y="207591"/>
            <a:ext cx="10227465" cy="4225785"/>
            <a:chOff x="1100878" y="494461"/>
            <a:chExt cx="10227465" cy="4225785"/>
          </a:xfrm>
        </p:grpSpPr>
        <p:grpSp>
          <p:nvGrpSpPr>
            <p:cNvPr id="18" name="组合 17">
              <a:extLst>
                <a:ext uri="{FF2B5EF4-FFF2-40B4-BE49-F238E27FC236}">
                  <a16:creationId xmlns:a16="http://schemas.microsoft.com/office/drawing/2014/main" xmlns="" id="{F7684F26-8AA8-4309-B337-9B9524E2AE2F}"/>
                </a:ext>
              </a:extLst>
            </p:cNvPr>
            <p:cNvGrpSpPr/>
            <p:nvPr/>
          </p:nvGrpSpPr>
          <p:grpSpPr>
            <a:xfrm>
              <a:off x="1174936" y="1408433"/>
              <a:ext cx="10153407" cy="3311813"/>
              <a:chOff x="48107" y="1650503"/>
              <a:chExt cx="9333948" cy="3311813"/>
            </a:xfrm>
          </p:grpSpPr>
          <p:grpSp>
            <p:nvGrpSpPr>
              <p:cNvPr id="5" name="组 14">
                <a:extLst>
                  <a:ext uri="{FF2B5EF4-FFF2-40B4-BE49-F238E27FC236}">
                    <a16:creationId xmlns:a16="http://schemas.microsoft.com/office/drawing/2014/main" xmlns="" id="{7EB6E5A8-0B77-4306-8220-303050861A2A}"/>
                  </a:ext>
                </a:extLst>
              </p:cNvPr>
              <p:cNvGrpSpPr/>
              <p:nvPr/>
            </p:nvGrpSpPr>
            <p:grpSpPr>
              <a:xfrm>
                <a:off x="48107" y="1650503"/>
                <a:ext cx="9047785" cy="3311813"/>
                <a:chOff x="70393" y="1581535"/>
                <a:chExt cx="12083507" cy="4422993"/>
              </a:xfrm>
            </p:grpSpPr>
            <p:sp>
              <p:nvSpPr>
                <p:cNvPr id="7" name="椭圆 6">
                  <a:extLst>
                    <a:ext uri="{FF2B5EF4-FFF2-40B4-BE49-F238E27FC236}">
                      <a16:creationId xmlns:a16="http://schemas.microsoft.com/office/drawing/2014/main" xmlns="" id="{73A4CB1C-DE57-4BEC-9150-1980D4158054}"/>
                    </a:ext>
                  </a:extLst>
                </p:cNvPr>
                <p:cNvSpPr>
                  <a:spLocks noChangeAspect="1"/>
                </p:cNvSpPr>
                <p:nvPr/>
              </p:nvSpPr>
              <p:spPr>
                <a:xfrm>
                  <a:off x="1314868" y="4579523"/>
                  <a:ext cx="1194596" cy="12981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椭圆 7">
                  <a:extLst>
                    <a:ext uri="{FF2B5EF4-FFF2-40B4-BE49-F238E27FC236}">
                      <a16:creationId xmlns:a16="http://schemas.microsoft.com/office/drawing/2014/main" xmlns="" id="{52978964-E48F-49D7-96B8-8CE17C64B34C}"/>
                    </a:ext>
                  </a:extLst>
                </p:cNvPr>
                <p:cNvSpPr/>
                <p:nvPr/>
              </p:nvSpPr>
              <p:spPr>
                <a:xfrm>
                  <a:off x="602050" y="3500558"/>
                  <a:ext cx="470011" cy="4700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椭圆 8">
                  <a:extLst>
                    <a:ext uri="{FF2B5EF4-FFF2-40B4-BE49-F238E27FC236}">
                      <a16:creationId xmlns:a16="http://schemas.microsoft.com/office/drawing/2014/main" xmlns="" id="{1695D4A0-7886-4B26-AE93-147D2015693C}"/>
                    </a:ext>
                  </a:extLst>
                </p:cNvPr>
                <p:cNvSpPr>
                  <a:spLocks noChangeAspect="1"/>
                </p:cNvSpPr>
                <p:nvPr/>
              </p:nvSpPr>
              <p:spPr>
                <a:xfrm>
                  <a:off x="2536330" y="2667513"/>
                  <a:ext cx="181214"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椭圆 9">
                  <a:extLst>
                    <a:ext uri="{FF2B5EF4-FFF2-40B4-BE49-F238E27FC236}">
                      <a16:creationId xmlns:a16="http://schemas.microsoft.com/office/drawing/2014/main" xmlns="" id="{603664F5-5974-47AF-BCD4-6449AF4AEE31}"/>
                    </a:ext>
                  </a:extLst>
                </p:cNvPr>
                <p:cNvSpPr>
                  <a:spLocks noChangeAspect="1"/>
                </p:cNvSpPr>
                <p:nvPr/>
              </p:nvSpPr>
              <p:spPr>
                <a:xfrm>
                  <a:off x="723710" y="2301516"/>
                  <a:ext cx="711595" cy="77334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椭圆 10">
                  <a:extLst>
                    <a:ext uri="{FF2B5EF4-FFF2-40B4-BE49-F238E27FC236}">
                      <a16:creationId xmlns:a16="http://schemas.microsoft.com/office/drawing/2014/main" xmlns="" id="{A27EE470-03AE-4BC8-B36B-4656D5E656B2}"/>
                    </a:ext>
                  </a:extLst>
                </p:cNvPr>
                <p:cNvSpPr/>
                <p:nvPr/>
              </p:nvSpPr>
              <p:spPr>
                <a:xfrm>
                  <a:off x="70393" y="3636528"/>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椭圆 11">
                  <a:extLst>
                    <a:ext uri="{FF2B5EF4-FFF2-40B4-BE49-F238E27FC236}">
                      <a16:creationId xmlns:a16="http://schemas.microsoft.com/office/drawing/2014/main" xmlns="" id="{E53CFE70-2425-4B9A-9C4A-B7DD61A1A6C7}"/>
                    </a:ext>
                  </a:extLst>
                </p:cNvPr>
                <p:cNvSpPr>
                  <a:spLocks noChangeAspect="1"/>
                </p:cNvSpPr>
                <p:nvPr/>
              </p:nvSpPr>
              <p:spPr>
                <a:xfrm>
                  <a:off x="8695917" y="1581535"/>
                  <a:ext cx="711595" cy="77334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3" name="椭圆 12">
                  <a:extLst>
                    <a:ext uri="{FF2B5EF4-FFF2-40B4-BE49-F238E27FC236}">
                      <a16:creationId xmlns:a16="http://schemas.microsoft.com/office/drawing/2014/main" xmlns="" id="{5E26D394-8CDC-4889-8B26-740D36AB1CF7}"/>
                    </a:ext>
                  </a:extLst>
                </p:cNvPr>
                <p:cNvSpPr>
                  <a:spLocks noChangeAspect="1"/>
                </p:cNvSpPr>
                <p:nvPr/>
              </p:nvSpPr>
              <p:spPr>
                <a:xfrm>
                  <a:off x="9509063" y="5534517"/>
                  <a:ext cx="433145" cy="47001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xmlns="" id="{12651BE4-EA8A-44F8-85F1-D15817C4AD2D}"/>
                    </a:ext>
                  </a:extLst>
                </p:cNvPr>
                <p:cNvSpPr/>
                <p:nvPr/>
              </p:nvSpPr>
              <p:spPr>
                <a:xfrm>
                  <a:off x="10015966" y="3449404"/>
                  <a:ext cx="470011" cy="4700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5" name="椭圆 14">
                  <a:extLst>
                    <a:ext uri="{FF2B5EF4-FFF2-40B4-BE49-F238E27FC236}">
                      <a16:creationId xmlns:a16="http://schemas.microsoft.com/office/drawing/2014/main" xmlns="" id="{CDF13B89-A8FA-4A82-9BF2-AC78CF535B91}"/>
                    </a:ext>
                  </a:extLst>
                </p:cNvPr>
                <p:cNvSpPr/>
                <p:nvPr/>
              </p:nvSpPr>
              <p:spPr>
                <a:xfrm>
                  <a:off x="11955830" y="3385827"/>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椭圆 15">
                  <a:extLst>
                    <a:ext uri="{FF2B5EF4-FFF2-40B4-BE49-F238E27FC236}">
                      <a16:creationId xmlns:a16="http://schemas.microsoft.com/office/drawing/2014/main" xmlns="" id="{51827C51-FE87-4547-B779-1FADBBB541CC}"/>
                    </a:ext>
                  </a:extLst>
                </p:cNvPr>
                <p:cNvSpPr/>
                <p:nvPr/>
              </p:nvSpPr>
              <p:spPr>
                <a:xfrm>
                  <a:off x="9744068" y="2586900"/>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椭圆 19">
                  <a:extLst>
                    <a:ext uri="{FF2B5EF4-FFF2-40B4-BE49-F238E27FC236}">
                      <a16:creationId xmlns:a16="http://schemas.microsoft.com/office/drawing/2014/main" xmlns="" id="{A83C4361-2E12-4B5D-974B-30AD1674374F}"/>
                    </a:ext>
                  </a:extLst>
                </p:cNvPr>
                <p:cNvSpPr>
                  <a:spLocks noChangeAspect="1"/>
                </p:cNvSpPr>
                <p:nvPr/>
              </p:nvSpPr>
              <p:spPr>
                <a:xfrm>
                  <a:off x="10810043" y="2586900"/>
                  <a:ext cx="711595" cy="7740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2" name="椭圆 21">
                  <a:extLst>
                    <a:ext uri="{FF2B5EF4-FFF2-40B4-BE49-F238E27FC236}">
                      <a16:creationId xmlns:a16="http://schemas.microsoft.com/office/drawing/2014/main" xmlns="" id="{CA5F67C5-D511-481F-9230-FDBA12BBEEA8}"/>
                    </a:ext>
                  </a:extLst>
                </p:cNvPr>
                <p:cNvSpPr>
                  <a:spLocks noChangeAspect="1"/>
                </p:cNvSpPr>
                <p:nvPr/>
              </p:nvSpPr>
              <p:spPr>
                <a:xfrm>
                  <a:off x="3086399" y="2114485"/>
                  <a:ext cx="441984" cy="4807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panose="020B0500000000000000" pitchFamily="34" charset="-122"/>
                    <a:ea typeface="思源黑体 CN" panose="020B0500000000000000" pitchFamily="34" charset="-122"/>
                    <a:cs typeface="+mn-cs"/>
                  </a:endParaRPr>
                </a:p>
              </p:txBody>
            </p:sp>
          </p:grpSp>
          <p:sp>
            <p:nvSpPr>
              <p:cNvPr id="19" name="矩形 18">
                <a:extLst>
                  <a:ext uri="{FF2B5EF4-FFF2-40B4-BE49-F238E27FC236}">
                    <a16:creationId xmlns:a16="http://schemas.microsoft.com/office/drawing/2014/main" xmlns="" id="{6F9E1252-4D7D-4D31-B1DF-053B14C7A747}"/>
                  </a:ext>
                </a:extLst>
              </p:cNvPr>
              <p:cNvSpPr/>
              <p:nvPr/>
            </p:nvSpPr>
            <p:spPr>
              <a:xfrm>
                <a:off x="238055" y="2277712"/>
                <a:ext cx="9144000" cy="1540608"/>
              </a:xfrm>
              <a:prstGeom prst="rect">
                <a:avLst/>
              </a:prstGeom>
              <a:solidFill>
                <a:srgbClr val="3C3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FFFFFF"/>
                    </a:solidFill>
                    <a:effectLst/>
                    <a:uLnTx/>
                    <a:uFillTx/>
                    <a:latin typeface="Arial"/>
                    <a:ea typeface="微软雅黑"/>
                    <a:cs typeface="+mn-cs"/>
                  </a:rPr>
                  <a:t> </a:t>
                </a: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xmlns="" id="{684EABF3-3DCC-4265-9A3D-3687F75C2161}"/>
                  </a:ext>
                </a:extLst>
              </p:cNvPr>
              <p:cNvSpPr txBox="1"/>
              <p:nvPr/>
            </p:nvSpPr>
            <p:spPr>
              <a:xfrm>
                <a:off x="880668" y="2357789"/>
                <a:ext cx="7870093" cy="1950470"/>
              </a:xfrm>
              <a:prstGeom prst="rect">
                <a:avLst/>
              </a:prstGeom>
              <a:noFill/>
            </p:spPr>
            <p:txBody>
              <a:bodyPr wrap="square" rtlCol="0">
                <a:spAutoFit/>
              </a:bodyPr>
              <a:lstStyle/>
              <a:p>
                <a:pPr lvl="0" algn="ctr">
                  <a:lnSpc>
                    <a:spcPct val="130000"/>
                  </a:lnSpc>
                  <a:defRPr/>
                </a:pPr>
                <a:r>
                  <a:rPr lang="en-US" altLang="zh-CN" sz="3200" dirty="0">
                    <a:solidFill>
                      <a:srgbClr val="FFFFFF"/>
                    </a:solidFill>
                    <a:latin typeface="微软雅黑" panose="020B0503020204020204" pitchFamily="34" charset="-122"/>
                    <a:ea typeface="微软雅黑" panose="020B0503020204020204" pitchFamily="34" charset="-122"/>
                  </a:rPr>
                  <a:t>Performance Optimization </a:t>
                </a:r>
                <a:r>
                  <a:rPr lang="en-US" altLang="zh-CN" sz="3200" dirty="0" smtClean="0">
                    <a:solidFill>
                      <a:srgbClr val="FFFFFF"/>
                    </a:solidFill>
                    <a:latin typeface="微软雅黑" panose="020B0503020204020204" pitchFamily="34" charset="-122"/>
                    <a:ea typeface="微软雅黑" panose="020B0503020204020204" pitchFamily="34" charset="-122"/>
                  </a:rPr>
                  <a:t>for Federated Person Re-identification </a:t>
                </a:r>
                <a:r>
                  <a:rPr lang="en-US" altLang="zh-CN" sz="3200" dirty="0">
                    <a:solidFill>
                      <a:srgbClr val="FFFFFF"/>
                    </a:solidFill>
                    <a:latin typeface="微软雅黑" panose="020B0503020204020204" pitchFamily="34" charset="-122"/>
                    <a:ea typeface="微软雅黑" panose="020B0503020204020204" pitchFamily="34" charset="-122"/>
                  </a:rPr>
                  <a:t>via Benchmark Analysis</a:t>
                </a:r>
                <a:endParaRPr kumimoji="0" lang="zh-CN" altLang="en-US" sz="3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27" name="图片 26">
              <a:extLst>
                <a:ext uri="{FF2B5EF4-FFF2-40B4-BE49-F238E27FC236}">
                  <a16:creationId xmlns:a16="http://schemas.microsoft.com/office/drawing/2014/main" xmlns="" id="{A25405BC-9722-4AC3-B4F2-40774D44FB3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00878" y="494461"/>
              <a:ext cx="3148398" cy="1000762"/>
            </a:xfrm>
            <a:prstGeom prst="rect">
              <a:avLst/>
            </a:prstGeom>
          </p:spPr>
        </p:pic>
      </p:grpSp>
      <p:sp>
        <p:nvSpPr>
          <p:cNvPr id="4" name="文本框 3">
            <a:extLst>
              <a:ext uri="{FF2B5EF4-FFF2-40B4-BE49-F238E27FC236}">
                <a16:creationId xmlns:a16="http://schemas.microsoft.com/office/drawing/2014/main" xmlns="" id="{469D48B9-026E-4510-8C0D-5545649DB7E0}"/>
              </a:ext>
            </a:extLst>
          </p:cNvPr>
          <p:cNvSpPr txBox="1"/>
          <p:nvPr/>
        </p:nvSpPr>
        <p:spPr>
          <a:xfrm>
            <a:off x="5371985" y="5085220"/>
            <a:ext cx="1448025" cy="1015663"/>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srgbClr val="000000"/>
                </a:solidFill>
                <a:latin typeface="Arial"/>
                <a:ea typeface="微软雅黑"/>
              </a:rPr>
              <a:t>施崭</a:t>
            </a:r>
            <a:endParaRPr kumimoji="0" lang="en-US" altLang="zh-CN" sz="2000" b="0" i="0" u="none" strike="noStrike" kern="1200" cap="none" spc="0" normalizeH="0" baseline="0" noProof="0" dirty="0" smtClean="0">
              <a:ln>
                <a:noFill/>
              </a:ln>
              <a:solidFill>
                <a:srgbClr val="000000"/>
              </a:solidFill>
              <a:effectLst/>
              <a:uLnTx/>
              <a:uFillTx/>
              <a:latin typeface="Arial"/>
              <a:ea typeface="微软雅黑"/>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000000"/>
                </a:solidFill>
                <a:effectLst/>
                <a:uLnTx/>
                <a:uFillTx/>
                <a:latin typeface="Arial"/>
                <a:ea typeface="微软雅黑"/>
                <a:cs typeface="+mn-cs"/>
              </a:rPr>
              <a:t>2020.11.06</a:t>
            </a:r>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 name="矩形 5"/>
          <p:cNvSpPr/>
          <p:nvPr/>
        </p:nvSpPr>
        <p:spPr>
          <a:xfrm>
            <a:off x="4716452" y="3712113"/>
            <a:ext cx="2759089" cy="369332"/>
          </a:xfrm>
          <a:prstGeom prst="rect">
            <a:avLst/>
          </a:prstGeom>
        </p:spPr>
        <p:txBody>
          <a:bodyPr wrap="none">
            <a:spAutoFit/>
          </a:bodyPr>
          <a:lstStyle/>
          <a:p>
            <a:r>
              <a:rPr lang="en-US" altLang="zh-CN" b="1" dirty="0" smtClean="0">
                <a:latin typeface="黑体" panose="02010609060101010101" pitchFamily="49" charset="-122"/>
                <a:ea typeface="黑体" panose="02010609060101010101" pitchFamily="49" charset="-122"/>
              </a:rPr>
              <a:t>ACM MM 2020 Oral Paper</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26967325"/>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模型结构</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10</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rotWithShape="1">
          <a:blip r:embed="rId3"/>
          <a:srcRect b="8060"/>
          <a:stretch/>
        </p:blipFill>
        <p:spPr>
          <a:xfrm>
            <a:off x="342280" y="1853075"/>
            <a:ext cx="9515475" cy="3756893"/>
          </a:xfrm>
          <a:prstGeom prst="rect">
            <a:avLst/>
          </a:prstGeom>
        </p:spPr>
      </p:pic>
      <p:sp>
        <p:nvSpPr>
          <p:cNvPr id="15" name="文本框 14">
            <a:extLst>
              <a:ext uri="{FF2B5EF4-FFF2-40B4-BE49-F238E27FC236}">
                <a16:creationId xmlns:a16="http://schemas.microsoft.com/office/drawing/2014/main" xmlns="" id="{B19B57BA-AF4B-462D-9FFC-EF35F29C461B}"/>
              </a:ext>
            </a:extLst>
          </p:cNvPr>
          <p:cNvSpPr txBox="1"/>
          <p:nvPr/>
        </p:nvSpPr>
        <p:spPr>
          <a:xfrm>
            <a:off x="623392" y="1236414"/>
            <a:ext cx="597511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主干</a:t>
            </a:r>
            <a:r>
              <a:rPr lang="zh-CN" altLang="en-US" sz="2400" dirty="0" smtClean="0">
                <a:latin typeface="黑体" panose="02010609060101010101" pitchFamily="49" charset="-122"/>
                <a:ea typeface="黑体" panose="02010609060101010101" pitchFamily="49" charset="-122"/>
              </a:rPr>
              <a:t>网络：</a:t>
            </a:r>
            <a:r>
              <a:rPr lang="en-US" altLang="zh-CN" sz="2400" dirty="0" smtClean="0">
                <a:latin typeface="黑体" panose="02010609060101010101" pitchFamily="49" charset="-122"/>
                <a:ea typeface="黑体" panose="02010609060101010101" pitchFamily="49" charset="-122"/>
              </a:rPr>
              <a:t>ResNet-50</a:t>
            </a:r>
            <a:endParaRPr lang="en-US" altLang="zh-CN" sz="2400" dirty="0">
              <a:latin typeface="黑体" panose="02010609060101010101" pitchFamily="49" charset="-122"/>
              <a:ea typeface="黑体" panose="02010609060101010101" pitchFamily="49" charset="-122"/>
            </a:endParaRPr>
          </a:p>
        </p:txBody>
      </p:sp>
      <p:sp>
        <p:nvSpPr>
          <p:cNvPr id="8" name="圆角矩形 7"/>
          <p:cNvSpPr/>
          <p:nvPr/>
        </p:nvSpPr>
        <p:spPr>
          <a:xfrm>
            <a:off x="4930346" y="2013932"/>
            <a:ext cx="1470454" cy="34351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B19B57BA-AF4B-462D-9FFC-EF35F29C461B}"/>
              </a:ext>
            </a:extLst>
          </p:cNvPr>
          <p:cNvSpPr txBox="1"/>
          <p:nvPr/>
        </p:nvSpPr>
        <p:spPr>
          <a:xfrm>
            <a:off x="9857755" y="2013932"/>
            <a:ext cx="1965602" cy="1938992"/>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因各个数据集的</a:t>
            </a:r>
            <a:r>
              <a:rPr lang="en-US" altLang="zh-CN" sz="2400" dirty="0" smtClean="0">
                <a:latin typeface="黑体" panose="02010609060101010101" pitchFamily="49" charset="-122"/>
                <a:ea typeface="黑体" panose="02010609060101010101" pitchFamily="49" charset="-122"/>
              </a:rPr>
              <a:t>id</a:t>
            </a:r>
            <a:r>
              <a:rPr lang="zh-CN" altLang="en-US" sz="2400" dirty="0" smtClean="0">
                <a:latin typeface="黑体" panose="02010609060101010101" pitchFamily="49" charset="-122"/>
                <a:ea typeface="黑体" panose="02010609060101010101" pitchFamily="49" charset="-122"/>
              </a:rPr>
              <a:t>数量不同，所以分类器结构不同。</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09699851"/>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联邦学习算法</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11</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stretch>
            <a:fillRect/>
          </a:stretch>
        </p:blipFill>
        <p:spPr>
          <a:xfrm>
            <a:off x="193586" y="863601"/>
            <a:ext cx="6207214" cy="5577274"/>
          </a:xfrm>
          <a:prstGeom prst="rect">
            <a:avLst/>
          </a:prstGeom>
        </p:spPr>
      </p:pic>
      <p:pic>
        <p:nvPicPr>
          <p:cNvPr id="5124" name="Picture 4" descr="Algorithm 1: Federated Partial Averaging (FedPav) &#10;Input: E, B, K, q, T, N, nk,n &#10;Output: w , w &#10;Server: &#10;initialize wo ; &#10;for each round t O to T-1 do &#10;e— (randomly select K out Of N clients); &#10;for each client k Ct concurrently do &#10;e— ClientExecution(wt, k, t); &#10;end &#10;// n: total size of dataset; nk.: size of client k's dataset; &#10;10 &#10;12 &#10;14 &#10;15 &#10;21 &#10;23 &#10;end &#10;return w , &#10;ClientExecution (w, k, t): &#10;v (retrieve additional layers v if t &gt; O else initialize); &#10;(divide local data into batches of size B); &#10;for each local epoch e = O to E-l do &#10;for b e do &#10;// (w, u) concatenation of two vectors; &#10;end &#10;end &#10;store o; &#10;return w; &#10;re tur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7620" y="1221175"/>
            <a:ext cx="4257675"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281050"/>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性能评价指标</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12</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p:cNvPicPr>
            <a:picLocks noChangeAspect="1"/>
          </p:cNvPicPr>
          <p:nvPr/>
        </p:nvPicPr>
        <p:blipFill>
          <a:blip r:embed="rId3"/>
          <a:stretch>
            <a:fillRect/>
          </a:stretch>
        </p:blipFill>
        <p:spPr>
          <a:xfrm>
            <a:off x="1644495" y="2609439"/>
            <a:ext cx="9207809" cy="3357324"/>
          </a:xfrm>
          <a:prstGeom prst="rect">
            <a:avLst/>
          </a:prstGeom>
        </p:spPr>
      </p:pic>
      <p:pic>
        <p:nvPicPr>
          <p:cNvPr id="2" name="图片 1"/>
          <p:cNvPicPr>
            <a:picLocks noChangeAspect="1"/>
          </p:cNvPicPr>
          <p:nvPr/>
        </p:nvPicPr>
        <p:blipFill>
          <a:blip r:embed="rId4"/>
          <a:stretch>
            <a:fillRect/>
          </a:stretch>
        </p:blipFill>
        <p:spPr>
          <a:xfrm>
            <a:off x="2711133" y="1107260"/>
            <a:ext cx="6464934" cy="1502179"/>
          </a:xfrm>
          <a:prstGeom prst="rect">
            <a:avLst/>
          </a:prstGeom>
        </p:spPr>
      </p:pic>
      <p:sp>
        <p:nvSpPr>
          <p:cNvPr id="3" name="矩形 2"/>
          <p:cNvSpPr/>
          <p:nvPr/>
        </p:nvSpPr>
        <p:spPr>
          <a:xfrm>
            <a:off x="1644495" y="6215229"/>
            <a:ext cx="8610049" cy="369332"/>
          </a:xfrm>
          <a:prstGeom prst="rect">
            <a:avLst/>
          </a:prstGeom>
        </p:spPr>
        <p:txBody>
          <a:bodyPr wrap="none">
            <a:spAutoFit/>
          </a:bodyPr>
          <a:lstStyle/>
          <a:p>
            <a:r>
              <a:rPr lang="en-US" altLang="zh-CN" dirty="0" err="1">
                <a:latin typeface="黑体" panose="02010609060101010101" pitchFamily="49" charset="-122"/>
                <a:ea typeface="黑体" panose="02010609060101010101" pitchFamily="49" charset="-122"/>
              </a:rPr>
              <a:t>mAP</a:t>
            </a:r>
            <a:r>
              <a:rPr lang="en-US" altLang="zh-CN" dirty="0">
                <a:latin typeface="黑体" panose="02010609060101010101" pitchFamily="49" charset="-122"/>
                <a:ea typeface="黑体" panose="02010609060101010101" pitchFamily="49" charset="-122"/>
              </a:rPr>
              <a:t>(mean average precision)=(</a:t>
            </a:r>
            <a:r>
              <a:rPr lang="en-US" altLang="zh-CN" dirty="0" smtClean="0">
                <a:latin typeface="黑体" panose="02010609060101010101" pitchFamily="49" charset="-122"/>
                <a:ea typeface="黑体" panose="02010609060101010101" pitchFamily="49" charset="-122"/>
              </a:rPr>
              <a:t>1/1+2/2+3/3+4/4+5/5+6/6+7/7+8/8+9/9)/10=0.90</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48230950"/>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相机联合场景</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13</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a:extLst>
              <a:ext uri="{FF2B5EF4-FFF2-40B4-BE49-F238E27FC236}">
                <a16:creationId xmlns:a16="http://schemas.microsoft.com/office/drawing/2014/main" xmlns="" id="{B19B57BA-AF4B-462D-9FFC-EF35F29C461B}"/>
              </a:ext>
            </a:extLst>
          </p:cNvPr>
          <p:cNvSpPr txBox="1"/>
          <p:nvPr/>
        </p:nvSpPr>
        <p:spPr>
          <a:xfrm>
            <a:off x="166942" y="1832035"/>
            <a:ext cx="6081458" cy="4524315"/>
          </a:xfrm>
          <a:prstGeom prst="rect">
            <a:avLst/>
          </a:prstGeom>
          <a:noFill/>
        </p:spPr>
        <p:txBody>
          <a:bodyPr wrap="square" rtlCol="0">
            <a:spAutoFit/>
          </a:bodyPr>
          <a:lstStyle/>
          <a:p>
            <a:r>
              <a:rPr lang="zh-CN" altLang="en-US" sz="2400" b="1" dirty="0" smtClean="0">
                <a:latin typeface="黑体" panose="02010609060101010101" pitchFamily="49" charset="-122"/>
                <a:ea typeface="黑体" panose="02010609060101010101" pitchFamily="49" charset="-122"/>
              </a:rPr>
              <a:t>相机联合场景</a:t>
            </a:r>
            <a:r>
              <a:rPr lang="zh-CN" altLang="en-US" sz="2400" dirty="0" smtClean="0">
                <a:latin typeface="黑体" panose="02010609060101010101" pitchFamily="49" charset="-122"/>
                <a:ea typeface="黑体" panose="02010609060101010101" pitchFamily="49" charset="-122"/>
              </a:rPr>
              <a:t>：每个摄像机被定义为一个单独的客户端，直接与服务器通信，以执行联合学习过程。在这种情况下，将图像保存在客户端会显著降低隐私泄露的风险。然而，这种场景对相机训练深度模型的计算能力提出了很高的要求，使得实际部署更加困难。</a:t>
            </a:r>
          </a:p>
          <a:p>
            <a:endParaRPr lang="en-US" altLang="zh-CN" sz="2400"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ID</a:t>
            </a:r>
            <a:r>
              <a:rPr lang="zh-CN" altLang="en-US" sz="2400" b="1" dirty="0">
                <a:latin typeface="黑体" panose="02010609060101010101" pitchFamily="49" charset="-122"/>
                <a:ea typeface="黑体" panose="02010609060101010101" pitchFamily="49" charset="-122"/>
              </a:rPr>
              <a:t>联合</a:t>
            </a:r>
            <a:r>
              <a:rPr lang="zh-CN" altLang="en-US" sz="2400" b="1" dirty="0" smtClean="0">
                <a:latin typeface="黑体" panose="02010609060101010101" pitchFamily="49" charset="-122"/>
                <a:ea typeface="黑体" panose="02010609060101010101" pitchFamily="49" charset="-122"/>
              </a:rPr>
              <a:t>场景</a:t>
            </a:r>
            <a:r>
              <a:rPr lang="zh-CN" altLang="en-US" sz="2400" dirty="0" smtClean="0">
                <a:latin typeface="黑体" panose="02010609060101010101" pitchFamily="49" charset="-122"/>
                <a:ea typeface="黑体" panose="02010609060101010101" pitchFamily="49" charset="-122"/>
              </a:rPr>
              <a:t>：按</a:t>
            </a:r>
            <a:r>
              <a:rPr lang="en-US" altLang="zh-CN" sz="2400" dirty="0" smtClean="0">
                <a:latin typeface="黑体" panose="02010609060101010101" pitchFamily="49" charset="-122"/>
                <a:ea typeface="黑体" panose="02010609060101010101" pitchFamily="49" charset="-122"/>
              </a:rPr>
              <a:t>ID</a:t>
            </a:r>
            <a:r>
              <a:rPr lang="zh-CN" altLang="en-US" sz="2400" dirty="0" smtClean="0">
                <a:latin typeface="黑体" panose="02010609060101010101" pitchFamily="49" charset="-122"/>
                <a:ea typeface="黑体" panose="02010609060101010101" pitchFamily="49" charset="-122"/>
              </a:rPr>
              <a:t>将数据集分为不同的客户端，有几个相机就分为几个客户端，      如</a:t>
            </a:r>
            <a:r>
              <a:rPr lang="en-US" altLang="zh-CN" sz="2400" dirty="0" smtClean="0">
                <a:latin typeface="黑体" panose="02010609060101010101" pitchFamily="49" charset="-122"/>
                <a:ea typeface="黑体" panose="02010609060101010101" pitchFamily="49" charset="-122"/>
              </a:rPr>
              <a:t>Markdt-1501</a:t>
            </a:r>
            <a:r>
              <a:rPr lang="zh-CN" altLang="en-US" sz="2400" dirty="0" smtClean="0">
                <a:latin typeface="黑体" panose="02010609060101010101" pitchFamily="49" charset="-122"/>
                <a:ea typeface="黑体" panose="02010609060101010101" pitchFamily="49" charset="-122"/>
              </a:rPr>
              <a:t>分为</a:t>
            </a:r>
            <a:r>
              <a:rPr lang="en-US" altLang="zh-CN" sz="2400" dirty="0" smtClean="0">
                <a:latin typeface="黑体" panose="02010609060101010101" pitchFamily="49" charset="-122"/>
                <a:ea typeface="黑体" panose="02010609060101010101" pitchFamily="49" charset="-122"/>
              </a:rPr>
              <a:t>6</a:t>
            </a:r>
            <a:r>
              <a:rPr lang="zh-CN" altLang="en-US" sz="2400" dirty="0" smtClean="0">
                <a:latin typeface="黑体" panose="02010609060101010101" pitchFamily="49" charset="-122"/>
                <a:ea typeface="黑体" panose="02010609060101010101" pitchFamily="49" charset="-122"/>
              </a:rPr>
              <a:t>个客户端，每个客户端有</a:t>
            </a:r>
            <a:r>
              <a:rPr lang="en-US" altLang="zh-CN" sz="2400" dirty="0" smtClean="0">
                <a:latin typeface="黑体" panose="02010609060101010101" pitchFamily="49" charset="-122"/>
                <a:ea typeface="黑体" panose="02010609060101010101" pitchFamily="49" charset="-122"/>
              </a:rPr>
              <a:t>125</a:t>
            </a:r>
            <a:r>
              <a:rPr lang="zh-CN" altLang="en-US" sz="2400" dirty="0" smtClean="0">
                <a:latin typeface="黑体" panose="02010609060101010101" pitchFamily="49" charset="-122"/>
                <a:ea typeface="黑体" panose="02010609060101010101" pitchFamily="49" charset="-122"/>
              </a:rPr>
              <a:t>个不同的</a:t>
            </a:r>
            <a:r>
              <a:rPr lang="en-US" altLang="zh-CN" sz="2400" dirty="0" smtClean="0">
                <a:latin typeface="黑体" panose="02010609060101010101" pitchFamily="49" charset="-122"/>
                <a:ea typeface="黑体" panose="02010609060101010101" pitchFamily="49" charset="-122"/>
              </a:rPr>
              <a:t>id</a:t>
            </a:r>
            <a:r>
              <a:rPr lang="zh-CN" altLang="en-US" sz="2400" dirty="0" smtClean="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pic>
        <p:nvPicPr>
          <p:cNvPr id="8194" name="Picture 2" descr="Setting &#10;Market-1501 [30] &#10;Local Training &#10;Federated-by-identity &#10;Federated-by-camera &#10;CUHK03-NP [16] &#10;Local Training &#10;Federated-by-identity &#10;Federated-by-camera &#10;88.93 &#10;85.69 &#10;61.13 &#10;49.29 &#10;51.71 &#10;11.21 &#10;95.34 &#10;93.44 &#10;74.88 &#10;68.86 &#10;69.50 &#10;19.14 &#10;96.88 &#10;95.81 &#10;80.55 &#10;76.57 &#10;76.79 &#10;25.71 &#10;72.62 &#10;66.36 &#10;36.57 &#10;44.52 &#10;47.39 &#10;11.11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285877"/>
            <a:ext cx="5832456" cy="2922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33654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数据集联合场景</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14</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rotWithShape="1">
          <a:blip r:embed="rId3"/>
          <a:srcRect t="-784" b="52549"/>
          <a:stretch/>
        </p:blipFill>
        <p:spPr>
          <a:xfrm>
            <a:off x="623392" y="2259105"/>
            <a:ext cx="5711919" cy="3307977"/>
          </a:xfrm>
          <a:prstGeom prst="rect">
            <a:avLst/>
          </a:prstGeom>
        </p:spPr>
      </p:pic>
      <p:pic>
        <p:nvPicPr>
          <p:cNvPr id="9218" name="Picture 2" descr="C 40 &#10;40 &#10;MSMT &#10;FedPav &#10;Duke&quot; rMC &#10;FedPav Local Model &#10;Cups KOS &#10;Local Training &#10;2011 &#10;Local Training &#10;FedPav Local Model &#10;FedPav &#10;(b) "/>
          <p:cNvPicPr>
            <a:picLocks noChangeAspect="1" noChangeArrowheads="1"/>
          </p:cNvPicPr>
          <p:nvPr/>
        </p:nvPicPr>
        <p:blipFill rotWithShape="1">
          <a:blip r:embed="rId4">
            <a:extLst>
              <a:ext uri="{28A0092B-C50C-407E-A947-70E740481C1C}">
                <a14:useLocalDpi xmlns:a14="http://schemas.microsoft.com/office/drawing/2010/main" val="0"/>
              </a:ext>
            </a:extLst>
          </a:blip>
          <a:srcRect t="51041" b="4678"/>
          <a:stretch/>
        </p:blipFill>
        <p:spPr bwMode="auto">
          <a:xfrm>
            <a:off x="6553200" y="2526041"/>
            <a:ext cx="5503709" cy="293145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xmlns="" id="{B19B57BA-AF4B-462D-9FFC-EF35F29C461B}"/>
              </a:ext>
            </a:extLst>
          </p:cNvPr>
          <p:cNvSpPr txBox="1"/>
          <p:nvPr/>
        </p:nvSpPr>
        <p:spPr>
          <a:xfrm>
            <a:off x="623392" y="1236414"/>
            <a:ext cx="10730408" cy="830997"/>
          </a:xfrm>
          <a:prstGeom prst="rect">
            <a:avLst/>
          </a:prstGeom>
          <a:noFill/>
        </p:spPr>
        <p:txBody>
          <a:bodyPr wrap="square" rtlCol="0">
            <a:spAutoFit/>
          </a:bodyPr>
          <a:lstStyle/>
          <a:p>
            <a:r>
              <a:rPr lang="zh-CN" altLang="zh-CN" sz="2400" dirty="0"/>
              <a:t>在大数据集上，</a:t>
            </a:r>
            <a:r>
              <a:rPr lang="en-US" altLang="zh-CN" sz="2400" dirty="0"/>
              <a:t>local </a:t>
            </a:r>
            <a:r>
              <a:rPr lang="en-US" altLang="zh-CN" sz="2400" dirty="0" err="1"/>
              <a:t>Traning</a:t>
            </a:r>
            <a:r>
              <a:rPr lang="zh-CN" altLang="zh-CN" sz="2400" dirty="0"/>
              <a:t>效果比联邦学习好，在较小数据集上联邦学习表现比</a:t>
            </a:r>
            <a:r>
              <a:rPr lang="en-US" altLang="zh-CN" sz="2400" dirty="0"/>
              <a:t>local </a:t>
            </a:r>
            <a:r>
              <a:rPr lang="en-US" altLang="zh-CN" sz="2400" dirty="0" err="1"/>
              <a:t>Traning</a:t>
            </a:r>
            <a:r>
              <a:rPr lang="zh-CN" altLang="zh-CN" sz="2400" dirty="0"/>
              <a:t>好。</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5272218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数据集联合场景</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15</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14">
            <a:extLst>
              <a:ext uri="{FF2B5EF4-FFF2-40B4-BE49-F238E27FC236}">
                <a16:creationId xmlns:a16="http://schemas.microsoft.com/office/drawing/2014/main" xmlns="" id="{B19B57BA-AF4B-462D-9FFC-EF35F29C461B}"/>
              </a:ext>
            </a:extLst>
          </p:cNvPr>
          <p:cNvSpPr txBox="1"/>
          <p:nvPr/>
        </p:nvSpPr>
        <p:spPr>
          <a:xfrm>
            <a:off x="623391" y="1236414"/>
            <a:ext cx="1096797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模型不收敛：在</a:t>
            </a:r>
            <a:r>
              <a:rPr lang="en-US" altLang="zh-CN" sz="2400" dirty="0" err="1" smtClean="0">
                <a:latin typeface="黑体" panose="02010609060101010101" pitchFamily="49" charset="-122"/>
                <a:ea typeface="黑体" panose="02010609060101010101" pitchFamily="49" charset="-122"/>
              </a:rPr>
              <a:t>DukeMTMC-reID</a:t>
            </a:r>
            <a:r>
              <a:rPr lang="zh-CN" altLang="en-US" sz="2400" dirty="0" smtClean="0">
                <a:latin typeface="黑体" panose="02010609060101010101" pitchFamily="49" charset="-122"/>
                <a:ea typeface="黑体" panose="02010609060101010101" pitchFamily="49" charset="-122"/>
              </a:rPr>
              <a:t>和</a:t>
            </a:r>
            <a:r>
              <a:rPr lang="en-US" altLang="zh-CN" sz="2400" dirty="0" smtClean="0">
                <a:latin typeface="黑体" panose="02010609060101010101" pitchFamily="49" charset="-122"/>
                <a:ea typeface="黑体" panose="02010609060101010101" pitchFamily="49" charset="-122"/>
              </a:rPr>
              <a:t>CUHK03-NP</a:t>
            </a:r>
            <a:r>
              <a:rPr lang="zh-CN" altLang="en-US" sz="2400" dirty="0" smtClean="0">
                <a:latin typeface="黑体" panose="02010609060101010101" pitchFamily="49" charset="-122"/>
                <a:ea typeface="黑体" panose="02010609060101010101" pitchFamily="49" charset="-122"/>
              </a:rPr>
              <a:t>两个数据集上，模型在</a:t>
            </a:r>
            <a:r>
              <a:rPr lang="en-US" altLang="zh-CN" sz="2400" dirty="0" smtClean="0">
                <a:latin typeface="黑体" panose="02010609060101010101" pitchFamily="49" charset="-122"/>
                <a:ea typeface="黑体" panose="02010609060101010101" pitchFamily="49" charset="-122"/>
              </a:rPr>
              <a:t>300</a:t>
            </a:r>
            <a:r>
              <a:rPr lang="zh-CN" altLang="en-US" sz="2400" dirty="0" smtClean="0">
                <a:latin typeface="黑体" panose="02010609060101010101" pitchFamily="49" charset="-122"/>
                <a:ea typeface="黑体" panose="02010609060101010101" pitchFamily="49" charset="-122"/>
              </a:rPr>
              <a:t>轮训练汇总，每</a:t>
            </a:r>
            <a:r>
              <a:rPr lang="en-US" altLang="zh-CN" sz="2400" dirty="0" smtClean="0">
                <a:latin typeface="黑体" panose="02010609060101010101" pitchFamily="49" charset="-122"/>
                <a:ea typeface="黑体" panose="02010609060101010101" pitchFamily="49" charset="-122"/>
              </a:rPr>
              <a:t>10</a:t>
            </a:r>
            <a:r>
              <a:rPr lang="zh-CN" altLang="en-US" sz="2400" dirty="0" smtClean="0">
                <a:latin typeface="黑体" panose="02010609060101010101" pitchFamily="49" charset="-122"/>
                <a:ea typeface="黑体" panose="02010609060101010101" pitchFamily="49" charset="-122"/>
              </a:rPr>
              <a:t>轮评估一次</a:t>
            </a:r>
            <a:r>
              <a:rPr lang="en-US" altLang="zh-CN" sz="2400" dirty="0" smtClean="0">
                <a:latin typeface="黑体" panose="02010609060101010101" pitchFamily="49" charset="-122"/>
                <a:ea typeface="黑体" panose="02010609060101010101" pitchFamily="49" charset="-122"/>
              </a:rPr>
              <a:t>rank-1</a:t>
            </a:r>
            <a:r>
              <a:rPr lang="zh-CN" altLang="en-US" sz="2400" dirty="0" smtClean="0">
                <a:latin typeface="黑体" panose="02010609060101010101" pitchFamily="49" charset="-122"/>
                <a:ea typeface="黑体" panose="02010609060101010101" pitchFamily="49" charset="-122"/>
              </a:rPr>
              <a:t>准确率。准确率不断波动，因为</a:t>
            </a:r>
            <a:r>
              <a:rPr lang="zh-CN" altLang="zh-CN" sz="2400" dirty="0" smtClean="0">
                <a:latin typeface="黑体" panose="02010609060101010101" pitchFamily="49" charset="-122"/>
                <a:ea typeface="黑体" panose="02010609060101010101" pitchFamily="49" charset="-122"/>
              </a:rPr>
              <a:t>九</a:t>
            </a:r>
            <a:r>
              <a:rPr lang="zh-CN" altLang="zh-CN" sz="2400" dirty="0">
                <a:latin typeface="黑体" panose="02010609060101010101" pitchFamily="49" charset="-122"/>
                <a:ea typeface="黑体" panose="02010609060101010101" pitchFamily="49" charset="-122"/>
              </a:rPr>
              <a:t>个非独立同分布的数据集导致模型聚合时很难收敛。</a:t>
            </a:r>
            <a:endParaRPr lang="en-US" altLang="zh-CN" sz="2400" dirty="0">
              <a:latin typeface="黑体" panose="02010609060101010101" pitchFamily="49" charset="-122"/>
              <a:ea typeface="黑体" panose="02010609060101010101" pitchFamily="49" charset="-122"/>
            </a:endParaRPr>
          </a:p>
        </p:txBody>
      </p:sp>
      <p:pic>
        <p:nvPicPr>
          <p:cNvPr id="10242" name="Picture 2" descr="http://imgconvert.csdnimg.cn/aHR0cHM6Ly91cGxvYWQtaW1hZ2VzLmppYW5zaHUuaW8vdXBsb2FkX2ltYWdlcy8yNzM2Mzk3LTJmMDBhYTI4MDc5ZDcyN2MucG5n?x-oss-process=image/form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912" y="3003549"/>
            <a:ext cx="9782175"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66459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性能优化</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16</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文本框 12">
            <a:extLst>
              <a:ext uri="{FF2B5EF4-FFF2-40B4-BE49-F238E27FC236}">
                <a16:creationId xmlns:a16="http://schemas.microsoft.com/office/drawing/2014/main" xmlns="" id="{B19B57BA-AF4B-462D-9FFC-EF35F29C461B}"/>
              </a:ext>
            </a:extLst>
          </p:cNvPr>
          <p:cNvSpPr txBox="1"/>
          <p:nvPr/>
        </p:nvSpPr>
        <p:spPr>
          <a:xfrm>
            <a:off x="916813" y="1545456"/>
            <a:ext cx="10967973"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一是训练不收敛，</a:t>
            </a:r>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二是大数据集在联邦学习中的精度低于单个数据集训练的精度。</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6840871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17</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文本框 12">
            <a:extLst>
              <a:ext uri="{FF2B5EF4-FFF2-40B4-BE49-F238E27FC236}">
                <a16:creationId xmlns:a16="http://schemas.microsoft.com/office/drawing/2014/main" xmlns="" id="{B19B57BA-AF4B-462D-9FFC-EF35F29C461B}"/>
              </a:ext>
            </a:extLst>
          </p:cNvPr>
          <p:cNvSpPr txBox="1"/>
          <p:nvPr/>
        </p:nvSpPr>
        <p:spPr>
          <a:xfrm>
            <a:off x="407368" y="1471852"/>
            <a:ext cx="10967973"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知识蒸馏是一种模型“提纯”手段，现在的深度学习模型越来越大，我们一般希望部署到应用中的模型使用较少的计算资源</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存储空间、计算单元等</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，产生较低的时延。于是就需要进行模型压缩。</a:t>
            </a:r>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一般认为模型的参数保留了模型学到的知识，可以把模型看成是黑盒，知识是输入到输出的映射关系。</a:t>
            </a: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4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先训练好一个</a:t>
            </a:r>
            <a:r>
              <a:rPr lang="en-US" altLang="zh-CN" sz="2400" dirty="0" smtClean="0">
                <a:latin typeface="黑体" panose="02010609060101010101" pitchFamily="49" charset="-122"/>
                <a:ea typeface="黑体" panose="02010609060101010101" pitchFamily="49" charset="-122"/>
              </a:rPr>
              <a:t>teacher</a:t>
            </a:r>
            <a:r>
              <a:rPr lang="zh-CN" altLang="en-US" sz="2400" dirty="0" smtClean="0">
                <a:latin typeface="黑体" panose="02010609060101010101" pitchFamily="49" charset="-122"/>
                <a:ea typeface="黑体" panose="02010609060101010101" pitchFamily="49" charset="-122"/>
              </a:rPr>
              <a:t>网络，然后将</a:t>
            </a:r>
            <a:r>
              <a:rPr lang="en-US" altLang="zh-CN" sz="2400" dirty="0" smtClean="0">
                <a:latin typeface="黑体" panose="02010609060101010101" pitchFamily="49" charset="-122"/>
                <a:ea typeface="黑体" panose="02010609060101010101" pitchFamily="49" charset="-122"/>
              </a:rPr>
              <a:t>teacher</a:t>
            </a:r>
            <a:r>
              <a:rPr lang="zh-CN" altLang="en-US" sz="2400" dirty="0" smtClean="0">
                <a:latin typeface="黑体" panose="02010609060101010101" pitchFamily="49" charset="-122"/>
                <a:ea typeface="黑体" panose="02010609060101010101" pitchFamily="49" charset="-122"/>
              </a:rPr>
              <a:t>网络的输出结果</a:t>
            </a:r>
            <a:r>
              <a:rPr lang="en-US" altLang="zh-CN" sz="2400" dirty="0" smtClean="0">
                <a:latin typeface="黑体" panose="02010609060101010101" pitchFamily="49" charset="-122"/>
                <a:ea typeface="黑体" panose="02010609060101010101" pitchFamily="49" charset="-122"/>
              </a:rPr>
              <a:t>q</a:t>
            </a:r>
            <a:r>
              <a:rPr lang="zh-CN" altLang="en-US" sz="2400" dirty="0" smtClean="0">
                <a:latin typeface="黑体" panose="02010609060101010101" pitchFamily="49" charset="-122"/>
                <a:ea typeface="黑体" panose="02010609060101010101" pitchFamily="49" charset="-122"/>
              </a:rPr>
              <a:t>作为</a:t>
            </a:r>
            <a:r>
              <a:rPr lang="en-US" altLang="zh-CN" sz="2400" dirty="0" smtClean="0">
                <a:latin typeface="黑体" panose="02010609060101010101" pitchFamily="49" charset="-122"/>
                <a:ea typeface="黑体" panose="02010609060101010101" pitchFamily="49" charset="-122"/>
              </a:rPr>
              <a:t>student</a:t>
            </a:r>
            <a:r>
              <a:rPr lang="zh-CN" altLang="en-US" sz="2400" dirty="0" smtClean="0">
                <a:latin typeface="黑体" panose="02010609060101010101" pitchFamily="49" charset="-122"/>
                <a:ea typeface="黑体" panose="02010609060101010101" pitchFamily="49" charset="-122"/>
              </a:rPr>
              <a:t>网络的目标，训练</a:t>
            </a:r>
            <a:r>
              <a:rPr lang="en-US" altLang="zh-CN" sz="2400" dirty="0" smtClean="0">
                <a:latin typeface="黑体" panose="02010609060101010101" pitchFamily="49" charset="-122"/>
                <a:ea typeface="黑体" panose="02010609060101010101" pitchFamily="49" charset="-122"/>
              </a:rPr>
              <a:t>student</a:t>
            </a:r>
            <a:r>
              <a:rPr lang="zh-CN" altLang="en-US" sz="2400" dirty="0" smtClean="0">
                <a:latin typeface="黑体" panose="02010609060101010101" pitchFamily="49" charset="-122"/>
                <a:ea typeface="黑体" panose="02010609060101010101" pitchFamily="49" charset="-122"/>
              </a:rPr>
              <a:t>网络，使得</a:t>
            </a:r>
            <a:r>
              <a:rPr lang="en-US" altLang="zh-CN" sz="2400" dirty="0" smtClean="0">
                <a:latin typeface="黑体" panose="02010609060101010101" pitchFamily="49" charset="-122"/>
                <a:ea typeface="黑体" panose="02010609060101010101" pitchFamily="49" charset="-122"/>
              </a:rPr>
              <a:t>student</a:t>
            </a:r>
            <a:r>
              <a:rPr lang="zh-CN" altLang="en-US" sz="2400" dirty="0" smtClean="0">
                <a:latin typeface="黑体" panose="02010609060101010101" pitchFamily="49" charset="-122"/>
                <a:ea typeface="黑体" panose="02010609060101010101" pitchFamily="49" charset="-122"/>
              </a:rPr>
              <a:t>网络的结果</a:t>
            </a:r>
            <a:r>
              <a:rPr lang="en-US" altLang="zh-CN" sz="2400" dirty="0" smtClean="0">
                <a:latin typeface="黑体" panose="02010609060101010101" pitchFamily="49" charset="-122"/>
                <a:ea typeface="黑体" panose="02010609060101010101" pitchFamily="49" charset="-122"/>
              </a:rPr>
              <a:t>p</a:t>
            </a:r>
            <a:r>
              <a:rPr lang="zh-CN" altLang="en-US" sz="2400" dirty="0" smtClean="0">
                <a:latin typeface="黑体" panose="02010609060101010101" pitchFamily="49" charset="-122"/>
                <a:ea typeface="黑体" panose="02010609060101010101" pitchFamily="49" charset="-122"/>
              </a:rPr>
              <a:t>接近</a:t>
            </a:r>
            <a:r>
              <a:rPr lang="en-US" altLang="zh-CN" sz="2400" dirty="0" smtClean="0">
                <a:latin typeface="黑体" panose="02010609060101010101" pitchFamily="49" charset="-122"/>
                <a:ea typeface="黑体" panose="02010609060101010101" pitchFamily="49" charset="-122"/>
              </a:rPr>
              <a:t>q</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32080446"/>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18</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文本框 12">
            <a:extLst>
              <a:ext uri="{FF2B5EF4-FFF2-40B4-BE49-F238E27FC236}">
                <a16:creationId xmlns:a16="http://schemas.microsoft.com/office/drawing/2014/main" xmlns="" id="{B19B57BA-AF4B-462D-9FFC-EF35F29C461B}"/>
              </a:ext>
            </a:extLst>
          </p:cNvPr>
          <p:cNvSpPr txBox="1"/>
          <p:nvPr/>
        </p:nvSpPr>
        <p:spPr>
          <a:xfrm>
            <a:off x="407369" y="1468658"/>
            <a:ext cx="1781950" cy="464860"/>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目标函数：</a:t>
            </a:r>
            <a:endParaRPr lang="en-US" altLang="zh-CN" sz="2400" dirty="0" smtClean="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2172859" y="902445"/>
            <a:ext cx="7541482" cy="1597457"/>
          </a:xfrm>
          <a:prstGeom prst="rect">
            <a:avLst/>
          </a:prstGeom>
        </p:spPr>
      </p:pic>
      <p:pic>
        <p:nvPicPr>
          <p:cNvPr id="5" name="图片 4"/>
          <p:cNvPicPr>
            <a:picLocks noChangeAspect="1"/>
          </p:cNvPicPr>
          <p:nvPr/>
        </p:nvPicPr>
        <p:blipFill rotWithShape="1">
          <a:blip r:embed="rId4"/>
          <a:srcRect r="27660"/>
          <a:stretch/>
        </p:blipFill>
        <p:spPr>
          <a:xfrm>
            <a:off x="2781438" y="2400889"/>
            <a:ext cx="6629123" cy="4138023"/>
          </a:xfrm>
          <a:prstGeom prst="rect">
            <a:avLst/>
          </a:prstGeom>
        </p:spPr>
      </p:pic>
      <p:sp>
        <p:nvSpPr>
          <p:cNvPr id="14" name="文本框 13">
            <a:extLst>
              <a:ext uri="{FF2B5EF4-FFF2-40B4-BE49-F238E27FC236}">
                <a16:creationId xmlns:a16="http://schemas.microsoft.com/office/drawing/2014/main" xmlns="" id="{B19B57BA-AF4B-462D-9FFC-EF35F29C461B}"/>
              </a:ext>
            </a:extLst>
          </p:cNvPr>
          <p:cNvSpPr txBox="1"/>
          <p:nvPr/>
        </p:nvSpPr>
        <p:spPr>
          <a:xfrm>
            <a:off x="8172569" y="3422512"/>
            <a:ext cx="1781950" cy="464860"/>
          </a:xfrm>
          <a:prstGeom prst="rect">
            <a:avLst/>
          </a:prstGeom>
          <a:noFill/>
        </p:spPr>
        <p:txBody>
          <a:bodyPr wrap="square" rtlCol="0">
            <a:spAutoFit/>
          </a:bodyPr>
          <a:lstStyle/>
          <a:p>
            <a:r>
              <a:rPr lang="zh-CN" altLang="en-US" sz="2400" dirty="0" smtClean="0">
                <a:solidFill>
                  <a:schemeClr val="accent5"/>
                </a:solidFill>
                <a:latin typeface="黑体" panose="02010609060101010101" pitchFamily="49" charset="-122"/>
                <a:ea typeface="黑体" panose="02010609060101010101" pitchFamily="49" charset="-122"/>
              </a:rPr>
              <a:t>信息量低</a:t>
            </a:r>
            <a:endParaRPr lang="en-US" altLang="zh-CN" sz="2400" dirty="0" smtClean="0">
              <a:solidFill>
                <a:schemeClr val="accent5"/>
              </a:solidFill>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xmlns="" id="{B19B57BA-AF4B-462D-9FFC-EF35F29C461B}"/>
              </a:ext>
            </a:extLst>
          </p:cNvPr>
          <p:cNvSpPr txBox="1"/>
          <p:nvPr/>
        </p:nvSpPr>
        <p:spPr>
          <a:xfrm>
            <a:off x="1999875" y="3110052"/>
            <a:ext cx="1781950" cy="464860"/>
          </a:xfrm>
          <a:prstGeom prst="rect">
            <a:avLst/>
          </a:prstGeom>
          <a:noFill/>
        </p:spPr>
        <p:txBody>
          <a:bodyPr wrap="square" rtlCol="0">
            <a:spAutoFit/>
          </a:bodyPr>
          <a:lstStyle/>
          <a:p>
            <a:r>
              <a:rPr lang="zh-CN" altLang="en-US" sz="2400" dirty="0" smtClean="0">
                <a:solidFill>
                  <a:schemeClr val="accent5"/>
                </a:solidFill>
                <a:latin typeface="黑体" panose="02010609060101010101" pitchFamily="49" charset="-122"/>
                <a:ea typeface="黑体" panose="02010609060101010101" pitchFamily="49" charset="-122"/>
              </a:rPr>
              <a:t>信息量大</a:t>
            </a:r>
            <a:endParaRPr lang="en-US" altLang="zh-CN" sz="2400" dirty="0" smtClean="0">
              <a:solidFill>
                <a:schemeClr val="accent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5704027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19</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文本框 12">
            <a:extLst>
              <a:ext uri="{FF2B5EF4-FFF2-40B4-BE49-F238E27FC236}">
                <a16:creationId xmlns:a16="http://schemas.microsoft.com/office/drawing/2014/main" xmlns="" id="{B19B57BA-AF4B-462D-9FFC-EF35F29C461B}"/>
              </a:ext>
            </a:extLst>
          </p:cNvPr>
          <p:cNvSpPr txBox="1"/>
          <p:nvPr/>
        </p:nvSpPr>
        <p:spPr>
          <a:xfrm>
            <a:off x="407368" y="1468658"/>
            <a:ext cx="11264679" cy="830997"/>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为什么叫蒸馏：直接使用</a:t>
            </a:r>
            <a:r>
              <a:rPr lang="en-US" altLang="zh-CN" sz="2400" dirty="0" smtClean="0">
                <a:latin typeface="黑体" panose="02010609060101010101" pitchFamily="49" charset="-122"/>
                <a:ea typeface="黑体" panose="02010609060101010101" pitchFamily="49" charset="-122"/>
              </a:rPr>
              <a:t>teacher</a:t>
            </a:r>
            <a:r>
              <a:rPr lang="zh-CN" altLang="en-US" sz="2400" dirty="0" smtClean="0">
                <a:latin typeface="黑体" panose="02010609060101010101" pitchFamily="49" charset="-122"/>
                <a:ea typeface="黑体" panose="02010609060101010101" pitchFamily="49" charset="-122"/>
              </a:rPr>
              <a:t>网络的</a:t>
            </a:r>
            <a:r>
              <a:rPr lang="en-US" altLang="zh-CN" sz="2400" dirty="0" err="1" smtClean="0">
                <a:latin typeface="黑体" panose="02010609060101010101" pitchFamily="49" charset="-122"/>
                <a:ea typeface="黑体" panose="02010609060101010101" pitchFamily="49" charset="-122"/>
              </a:rPr>
              <a:t>softmax</a:t>
            </a:r>
            <a:r>
              <a:rPr lang="zh-CN" altLang="en-US" sz="2400" dirty="0" smtClean="0">
                <a:latin typeface="黑体" panose="02010609060101010101" pitchFamily="49" charset="-122"/>
                <a:ea typeface="黑体" panose="02010609060101010101" pitchFamily="49" charset="-122"/>
              </a:rPr>
              <a:t>的输出结果，可能不太合适，因为一个训练好的网络，对正确答案会有很高的置信度。</a:t>
            </a:r>
            <a:endParaRPr lang="en-US" altLang="zh-CN" sz="2400" dirty="0" smtClean="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xmlns="" id="{B19B57BA-AF4B-462D-9FFC-EF35F29C461B}"/>
              </a:ext>
            </a:extLst>
          </p:cNvPr>
          <p:cNvSpPr txBox="1"/>
          <p:nvPr/>
        </p:nvSpPr>
        <p:spPr>
          <a:xfrm>
            <a:off x="6553200" y="2602641"/>
            <a:ext cx="4800600" cy="3785652"/>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如分类时，输入为马，那么马的预测概率会很高，对于类似马的驴，概率可能只有</a:t>
            </a:r>
            <a:r>
              <a:rPr lang="en-US" altLang="zh-CN" sz="2400" dirty="0" smtClean="0"/>
              <a:t>10</a:t>
            </a:r>
            <a:r>
              <a:rPr lang="en-US" altLang="zh-CN" sz="2400" baseline="30000" dirty="0" smtClean="0"/>
              <a:t>-6</a:t>
            </a:r>
            <a:endParaRPr lang="en-US" altLang="zh-CN" sz="2400" baseline="30000" dirty="0"/>
          </a:p>
          <a:p>
            <a:pPr lvl="0">
              <a:defRPr/>
            </a:pPr>
            <a:r>
              <a:rPr lang="zh-CN" altLang="en-US" sz="2400" dirty="0">
                <a:latin typeface="黑体" panose="02010609060101010101" pitchFamily="49" charset="-122"/>
                <a:ea typeface="黑体" panose="02010609060101010101" pitchFamily="49" charset="-122"/>
              </a:rPr>
              <a:t>那么即便经过</a:t>
            </a:r>
            <a:r>
              <a:rPr lang="en-US" altLang="zh-CN" sz="2400" dirty="0" err="1">
                <a:latin typeface="黑体" panose="02010609060101010101" pitchFamily="49" charset="-122"/>
                <a:ea typeface="黑体" panose="02010609060101010101" pitchFamily="49" charset="-122"/>
              </a:rPr>
              <a:t>softmax</a:t>
            </a:r>
            <a:r>
              <a:rPr lang="zh-CN" altLang="en-US" sz="2400" dirty="0">
                <a:latin typeface="黑体" panose="02010609060101010101" pitchFamily="49" charset="-122"/>
                <a:ea typeface="黑体" panose="02010609060101010101" pitchFamily="49" charset="-122"/>
              </a:rPr>
              <a:t>处理后，</a:t>
            </a:r>
            <a:r>
              <a:rPr lang="en-US" altLang="zh-CN" sz="2400" dirty="0">
                <a:latin typeface="黑体" panose="02010609060101010101" pitchFamily="49" charset="-122"/>
                <a:ea typeface="黑体" panose="02010609060101010101" pitchFamily="49" charset="-122"/>
              </a:rPr>
              <a:t>teacher</a:t>
            </a:r>
            <a:r>
              <a:rPr lang="zh-CN" altLang="en-US" sz="2400" dirty="0">
                <a:latin typeface="黑体" panose="02010609060101010101" pitchFamily="49" charset="-122"/>
                <a:ea typeface="黑体" panose="02010609060101010101" pitchFamily="49" charset="-122"/>
              </a:rPr>
              <a:t>学到的数据的相似信息，也很难传给</a:t>
            </a:r>
            <a:r>
              <a:rPr lang="en-US" altLang="zh-CN" sz="2400" dirty="0">
                <a:latin typeface="黑体" panose="02010609060101010101" pitchFamily="49" charset="-122"/>
                <a:ea typeface="黑体" panose="02010609060101010101" pitchFamily="49" charset="-122"/>
              </a:rPr>
              <a:t>student</a:t>
            </a:r>
            <a:r>
              <a:rPr lang="zh-CN" altLang="en-US" sz="2400" dirty="0">
                <a:latin typeface="黑体" panose="02010609060101010101" pitchFamily="49" charset="-122"/>
                <a:ea typeface="黑体" panose="02010609060101010101" pitchFamily="49" charset="-122"/>
              </a:rPr>
              <a:t>。所以需要在</a:t>
            </a:r>
            <a:r>
              <a:rPr lang="en-US" altLang="zh-CN" sz="2400" dirty="0" err="1">
                <a:latin typeface="黑体" panose="02010609060101010101" pitchFamily="49" charset="-122"/>
                <a:ea typeface="黑体" panose="02010609060101010101" pitchFamily="49" charset="-122"/>
              </a:rPr>
              <a:t>softmax</a:t>
            </a:r>
            <a:r>
              <a:rPr lang="zh-CN" altLang="en-US" sz="2400" dirty="0">
                <a:latin typeface="黑体" panose="02010609060101010101" pitchFamily="49" charset="-122"/>
                <a:ea typeface="黑体" panose="02010609060101010101" pitchFamily="49" charset="-122"/>
              </a:rPr>
              <a:t>中增加温度参数</a:t>
            </a:r>
            <a:r>
              <a:rPr lang="en-US" altLang="zh-CN" sz="2400" dirty="0" smtClean="0">
                <a:latin typeface="黑体" panose="02010609060101010101" pitchFamily="49" charset="-122"/>
                <a:ea typeface="黑体" panose="02010609060101010101" pitchFamily="49" charset="-122"/>
              </a:rPr>
              <a:t>T</a:t>
            </a:r>
            <a:r>
              <a:rPr lang="zh-CN" altLang="en-US" sz="2400" dirty="0" smtClean="0">
                <a:latin typeface="黑体" panose="02010609060101010101" pitchFamily="49" charset="-122"/>
                <a:ea typeface="黑体" panose="02010609060101010101" pitchFamily="49" charset="-122"/>
              </a:rPr>
              <a:t>。</a:t>
            </a:r>
            <a:endParaRPr lang="en-US" altLang="zh-CN" sz="2400" baseline="30000" dirty="0">
              <a:latin typeface="黑体" panose="02010609060101010101" pitchFamily="49" charset="-122"/>
              <a:ea typeface="黑体" panose="02010609060101010101" pitchFamily="49" charset="-122"/>
            </a:endParaRPr>
          </a:p>
          <a:p>
            <a:pPr lvl="0">
              <a:defRPr/>
            </a:pPr>
            <a:endParaRPr lang="en-US" altLang="zh-CN" sz="2400" dirty="0">
              <a:latin typeface="黑体" panose="02010609060101010101" pitchFamily="49" charset="-122"/>
              <a:ea typeface="黑体" panose="02010609060101010101" pitchFamily="49" charset="-122"/>
            </a:endParaRPr>
          </a:p>
          <a:p>
            <a:endParaRPr lang="zh-CN" altLang="zh-CN" sz="2400" dirty="0" smtClean="0"/>
          </a:p>
          <a:p>
            <a:endParaRPr lang="zh-CN" altLang="zh-CN" sz="2400" dirty="0"/>
          </a:p>
        </p:txBody>
      </p:sp>
      <mc:AlternateContent xmlns:mc="http://schemas.openxmlformats.org/markup-compatibility/2006" xmlns:a14="http://schemas.microsoft.com/office/drawing/2010/main">
        <mc:Choice Requires="a14">
          <p:sp>
            <p:nvSpPr>
              <p:cNvPr id="7" name="矩形 6"/>
              <p:cNvSpPr/>
              <p:nvPr/>
            </p:nvSpPr>
            <p:spPr>
              <a:xfrm>
                <a:off x="1132067" y="4439618"/>
                <a:ext cx="4618893" cy="964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𝑠𝑜𝑓𝑡𝑚𝑎𝑥</m:t>
                          </m:r>
                          <m:r>
                            <a:rPr lang="zh-CN" altLang="en-US" sz="2400" i="0">
                              <a:latin typeface="Cambria Math" panose="02040503050406030204" pitchFamily="18" charset="0"/>
                            </a:rPr>
                            <m:t>−</m:t>
                          </m:r>
                          <m:r>
                            <a:rPr lang="zh-CN" altLang="en-US" sz="2400" i="1">
                              <a:latin typeface="Cambria Math" panose="02040503050406030204" pitchFamily="18" charset="0"/>
                            </a:rPr>
                            <m:t>𝑇</m:t>
                          </m:r>
                          <m:r>
                            <a:rPr lang="zh-CN" altLang="en-US" sz="2400" i="0">
                              <a:latin typeface="Cambria Math" panose="02040503050406030204" pitchFamily="18" charset="0"/>
                            </a:rPr>
                            <m:t>: </m:t>
                          </m:r>
                          <m:r>
                            <a:rPr lang="zh-CN" altLang="en-US" sz="2400" i="1">
                              <a:latin typeface="Cambria Math" panose="02040503050406030204" pitchFamily="18" charset="0"/>
                            </a:rPr>
                            <m:t>𝑞</m:t>
                          </m:r>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𝑒𝑥𝑝</m:t>
                          </m:r>
                          <m:d>
                            <m:dPr>
                              <m:ctrlPr>
                                <a:rPr lang="zh-CN" altLang="en-US" sz="2400" i="1">
                                  <a:latin typeface="Cambria Math" panose="02040503050406030204" pitchFamily="18" charset="0"/>
                                </a:rPr>
                              </m:ctrlPr>
                            </m:dPr>
                            <m:e>
                              <m:f>
                                <m:fPr>
                                  <m:type m:val="lin"/>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𝑖</m:t>
                                      </m:r>
                                    </m:sub>
                                  </m:sSub>
                                </m:num>
                                <m:den>
                                  <m:r>
                                    <a:rPr lang="zh-CN" altLang="en-US" sz="2400" i="1">
                                      <a:latin typeface="Cambria Math" panose="02040503050406030204" pitchFamily="18" charset="0"/>
                                    </a:rPr>
                                    <m:t>𝑇</m:t>
                                  </m:r>
                                </m:den>
                              </m:f>
                            </m:e>
                          </m:d>
                        </m:num>
                        <m:den>
                          <m:nary>
                            <m:naryPr>
                              <m:chr m:val="∑"/>
                              <m:limLoc m:val="subSup"/>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𝑗</m:t>
                              </m:r>
                            </m:sub>
                            <m:sup/>
                            <m:e>
                              <m:r>
                                <a:rPr lang="zh-CN" altLang="en-US" sz="2400" i="1">
                                  <a:latin typeface="Cambria Math" panose="02040503050406030204" pitchFamily="18" charset="0"/>
                                </a:rPr>
                                <m:t>𝑒𝑥𝑝</m:t>
                              </m:r>
                              <m:d>
                                <m:dPr>
                                  <m:ctrlPr>
                                    <a:rPr lang="zh-CN" altLang="en-US" sz="2400" i="1">
                                      <a:latin typeface="Cambria Math" panose="02040503050406030204" pitchFamily="18" charset="0"/>
                                    </a:rPr>
                                  </m:ctrlPr>
                                </m:dPr>
                                <m:e>
                                  <m:f>
                                    <m:fPr>
                                      <m:type m:val="lin"/>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𝑗</m:t>
                                          </m:r>
                                        </m:sub>
                                      </m:sSub>
                                    </m:num>
                                    <m:den>
                                      <m:r>
                                        <a:rPr lang="zh-CN" altLang="en-US" sz="2400" i="1">
                                          <a:latin typeface="Cambria Math" panose="02040503050406030204" pitchFamily="18" charset="0"/>
                                        </a:rPr>
                                        <m:t>𝑇</m:t>
                                      </m:r>
                                    </m:den>
                                  </m:f>
                                </m:e>
                              </m:d>
                            </m:e>
                          </m:nary>
                        </m:den>
                      </m:f>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132067" y="4439618"/>
                <a:ext cx="4618893" cy="964944"/>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132289" y="3010124"/>
                <a:ext cx="3703450" cy="964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𝑠𝑜𝑓𝑡𝑚𝑎𝑥</m:t>
                          </m:r>
                          <m:r>
                            <a:rPr lang="zh-CN" altLang="en-US" sz="2400" i="0">
                              <a:latin typeface="Cambria Math" panose="02040503050406030204" pitchFamily="18" charset="0"/>
                            </a:rPr>
                            <m:t>: </m:t>
                          </m:r>
                          <m:r>
                            <a:rPr lang="zh-CN" altLang="en-US" sz="2400" i="1">
                              <a:latin typeface="Cambria Math" panose="02040503050406030204" pitchFamily="18" charset="0"/>
                            </a:rPr>
                            <m:t>𝑞</m:t>
                          </m:r>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𝑒𝑥𝑝</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𝑖</m:t>
                                  </m:r>
                                </m:sub>
                              </m:sSub>
                            </m:e>
                          </m:d>
                        </m:num>
                        <m:den>
                          <m:nary>
                            <m:naryPr>
                              <m:chr m:val="∑"/>
                              <m:limLoc m:val="subSup"/>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𝑗</m:t>
                              </m:r>
                            </m:sub>
                            <m:sup/>
                            <m:e>
                              <m:r>
                                <a:rPr lang="zh-CN" altLang="en-US" sz="2400" i="1">
                                  <a:latin typeface="Cambria Math" panose="02040503050406030204" pitchFamily="18" charset="0"/>
                                </a:rPr>
                                <m:t>𝑒𝑥𝑝</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𝑗</m:t>
                                      </m:r>
                                    </m:sub>
                                  </m:sSub>
                                </m:e>
                              </m:d>
                            </m:e>
                          </m:nary>
                        </m:den>
                      </m:f>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132289" y="3010124"/>
                <a:ext cx="3703450" cy="964944"/>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16001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目录</a:t>
            </a:r>
          </a:p>
        </p:txBody>
      </p:sp>
      <p:grpSp>
        <p:nvGrpSpPr>
          <p:cNvPr id="62" name="Group 51">
            <a:extLst>
              <a:ext uri="{FF2B5EF4-FFF2-40B4-BE49-F238E27FC236}">
                <a16:creationId xmlns:a16="http://schemas.microsoft.com/office/drawing/2014/main" xmlns="" id="{E3DF6996-7B2A-48BA-BC2C-392BBCDD1964}"/>
              </a:ext>
            </a:extLst>
          </p:cNvPr>
          <p:cNvGrpSpPr>
            <a:grpSpLocks/>
          </p:cNvGrpSpPr>
          <p:nvPr/>
        </p:nvGrpSpPr>
        <p:grpSpPr bwMode="auto">
          <a:xfrm>
            <a:off x="3927822" y="1375801"/>
            <a:ext cx="3863975" cy="792162"/>
            <a:chOff x="1329" y="1795"/>
            <a:chExt cx="2434" cy="499"/>
          </a:xfrm>
          <a:solidFill>
            <a:srgbClr val="02409A"/>
          </a:solidFill>
        </p:grpSpPr>
        <p:sp>
          <p:nvSpPr>
            <p:cNvPr id="63" name="AutoShape 52">
              <a:extLst>
                <a:ext uri="{FF2B5EF4-FFF2-40B4-BE49-F238E27FC236}">
                  <a16:creationId xmlns:a16="http://schemas.microsoft.com/office/drawing/2014/main" xmlns="" id="{DCB4B551-C8E2-491D-8F4D-8370F3151BA7}"/>
                </a:ext>
              </a:extLst>
            </p:cNvPr>
            <p:cNvSpPr>
              <a:spLocks noChangeArrowheads="1"/>
            </p:cNvSpPr>
            <p:nvPr/>
          </p:nvSpPr>
          <p:spPr bwMode="gray">
            <a:xfrm>
              <a:off x="1536" y="1840"/>
              <a:ext cx="2227"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背景介绍</a:t>
              </a:r>
              <a:endParaRPr lang="en-US" altLang="zh-CN" sz="2400" b="1" dirty="0">
                <a:solidFill>
                  <a:schemeClr val="bg1">
                    <a:lumMod val="95000"/>
                  </a:schemeClr>
                </a:solidFill>
                <a:ea typeface="微软雅黑" pitchFamily="34" charset="-122"/>
              </a:endParaRPr>
            </a:p>
          </p:txBody>
        </p:sp>
        <p:sp>
          <p:nvSpPr>
            <p:cNvPr id="64" name="AutoShape 53">
              <a:extLst>
                <a:ext uri="{FF2B5EF4-FFF2-40B4-BE49-F238E27FC236}">
                  <a16:creationId xmlns:a16="http://schemas.microsoft.com/office/drawing/2014/main" xmlns="" id="{93E9D89D-8FFF-49E0-A7DB-598A9A994FE9}"/>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1</a:t>
              </a:r>
              <a:endParaRPr lang="zh-CN" altLang="en-US" sz="2400" b="1" kern="0" dirty="0">
                <a:solidFill>
                  <a:srgbClr val="F2F2F2"/>
                </a:solidFill>
                <a:latin typeface="微软雅黑"/>
                <a:ea typeface="微软雅黑"/>
                <a:cs typeface="微软雅黑"/>
              </a:endParaRPr>
            </a:p>
          </p:txBody>
        </p:sp>
      </p:grpSp>
      <p:grpSp>
        <p:nvGrpSpPr>
          <p:cNvPr id="65" name="Group 51">
            <a:extLst>
              <a:ext uri="{FF2B5EF4-FFF2-40B4-BE49-F238E27FC236}">
                <a16:creationId xmlns:a16="http://schemas.microsoft.com/office/drawing/2014/main" xmlns="" id="{3939E8CB-A062-4EB7-AB43-D19E12514643}"/>
              </a:ext>
            </a:extLst>
          </p:cNvPr>
          <p:cNvGrpSpPr>
            <a:grpSpLocks/>
          </p:cNvGrpSpPr>
          <p:nvPr/>
        </p:nvGrpSpPr>
        <p:grpSpPr bwMode="auto">
          <a:xfrm>
            <a:off x="3935760" y="2924845"/>
            <a:ext cx="3863975" cy="792162"/>
            <a:chOff x="1329" y="1795"/>
            <a:chExt cx="2434" cy="499"/>
          </a:xfrm>
          <a:solidFill>
            <a:srgbClr val="02409A"/>
          </a:solidFill>
        </p:grpSpPr>
        <p:sp>
          <p:nvSpPr>
            <p:cNvPr id="66" name="AutoShape 52">
              <a:extLst>
                <a:ext uri="{FF2B5EF4-FFF2-40B4-BE49-F238E27FC236}">
                  <a16:creationId xmlns:a16="http://schemas.microsoft.com/office/drawing/2014/main" xmlns="" id="{CFAAB57F-56B9-499B-B96C-6A7D929A8B09}"/>
                </a:ext>
              </a:extLst>
            </p:cNvPr>
            <p:cNvSpPr>
              <a:spLocks noChangeArrowheads="1"/>
            </p:cNvSpPr>
            <p:nvPr/>
          </p:nvSpPr>
          <p:spPr bwMode="gray">
            <a:xfrm>
              <a:off x="1536" y="1840"/>
              <a:ext cx="2227"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smtClean="0">
                  <a:solidFill>
                    <a:schemeClr val="bg1">
                      <a:lumMod val="95000"/>
                    </a:schemeClr>
                  </a:solidFill>
                  <a:ea typeface="微软雅黑" pitchFamily="34" charset="-122"/>
                </a:rPr>
                <a:t>问题定义</a:t>
              </a:r>
              <a:endParaRPr lang="en-US" altLang="zh-CN" sz="2400" b="1" dirty="0">
                <a:solidFill>
                  <a:schemeClr val="bg1">
                    <a:lumMod val="95000"/>
                  </a:schemeClr>
                </a:solidFill>
                <a:ea typeface="微软雅黑" pitchFamily="34" charset="-122"/>
              </a:endParaRPr>
            </a:p>
          </p:txBody>
        </p:sp>
        <p:sp>
          <p:nvSpPr>
            <p:cNvPr id="67" name="AutoShape 53">
              <a:extLst>
                <a:ext uri="{FF2B5EF4-FFF2-40B4-BE49-F238E27FC236}">
                  <a16:creationId xmlns:a16="http://schemas.microsoft.com/office/drawing/2014/main" xmlns="" id="{0C69B97E-CC8E-44B1-B310-817327886142}"/>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2</a:t>
              </a:r>
              <a:endParaRPr lang="zh-CN" altLang="en-US" sz="2400" b="1" kern="0" dirty="0">
                <a:solidFill>
                  <a:srgbClr val="F2F2F2"/>
                </a:solidFill>
                <a:latin typeface="微软雅黑"/>
                <a:ea typeface="微软雅黑"/>
                <a:cs typeface="微软雅黑"/>
              </a:endParaRPr>
            </a:p>
          </p:txBody>
        </p:sp>
      </p:grpSp>
      <p:grpSp>
        <p:nvGrpSpPr>
          <p:cNvPr id="68" name="Group 51">
            <a:extLst>
              <a:ext uri="{FF2B5EF4-FFF2-40B4-BE49-F238E27FC236}">
                <a16:creationId xmlns:a16="http://schemas.microsoft.com/office/drawing/2014/main" xmlns="" id="{C42B7DAC-79D9-45DB-9A07-AC9135B8DB5A}"/>
              </a:ext>
            </a:extLst>
          </p:cNvPr>
          <p:cNvGrpSpPr>
            <a:grpSpLocks/>
          </p:cNvGrpSpPr>
          <p:nvPr/>
        </p:nvGrpSpPr>
        <p:grpSpPr bwMode="auto">
          <a:xfrm>
            <a:off x="3935760" y="4544887"/>
            <a:ext cx="3856037" cy="792163"/>
            <a:chOff x="1329" y="1795"/>
            <a:chExt cx="2429" cy="499"/>
          </a:xfrm>
          <a:solidFill>
            <a:srgbClr val="02409A"/>
          </a:solidFill>
        </p:grpSpPr>
        <p:sp>
          <p:nvSpPr>
            <p:cNvPr id="69" name="AutoShape 52">
              <a:extLst>
                <a:ext uri="{FF2B5EF4-FFF2-40B4-BE49-F238E27FC236}">
                  <a16:creationId xmlns:a16="http://schemas.microsoft.com/office/drawing/2014/main" xmlns="" id="{68A4BA3C-81BD-4D22-89A9-2DBBFE7DE28D}"/>
                </a:ext>
              </a:extLst>
            </p:cNvPr>
            <p:cNvSpPr>
              <a:spLocks noChangeArrowheads="1"/>
            </p:cNvSpPr>
            <p:nvPr/>
          </p:nvSpPr>
          <p:spPr bwMode="gray">
            <a:xfrm>
              <a:off x="1536" y="1840"/>
              <a:ext cx="2222"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实验分析</a:t>
              </a:r>
            </a:p>
          </p:txBody>
        </p:sp>
        <p:sp>
          <p:nvSpPr>
            <p:cNvPr id="70" name="AutoShape 53">
              <a:extLst>
                <a:ext uri="{FF2B5EF4-FFF2-40B4-BE49-F238E27FC236}">
                  <a16:creationId xmlns:a16="http://schemas.microsoft.com/office/drawing/2014/main" xmlns="" id="{D4AA0F1B-B629-430E-9559-93E69222150D}"/>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smtClean="0">
                  <a:solidFill>
                    <a:srgbClr val="F2F2F2"/>
                  </a:solidFill>
                  <a:latin typeface="微软雅黑"/>
                  <a:ea typeface="微软雅黑"/>
                  <a:cs typeface="微软雅黑"/>
                </a:rPr>
                <a:t>3</a:t>
              </a:r>
              <a:endParaRPr lang="zh-CN" altLang="en-US" sz="2400" b="1" kern="0" dirty="0">
                <a:solidFill>
                  <a:srgbClr val="F2F2F2"/>
                </a:solidFill>
                <a:latin typeface="微软雅黑"/>
                <a:ea typeface="微软雅黑"/>
                <a:cs typeface="微软雅黑"/>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2</a:t>
            </a:fld>
            <a:endParaRPr lang="zh-CN" altLang="en-US"/>
          </a:p>
        </p:txBody>
      </p:sp>
    </p:spTree>
    <p:extLst>
      <p:ext uri="{BB962C8B-B14F-4D97-AF65-F5344CB8AC3E}">
        <p14:creationId xmlns:p14="http://schemas.microsoft.com/office/powerpoint/2010/main" val="1674368534"/>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20</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xmlns="" id="{B19B57BA-AF4B-462D-9FFC-EF35F29C461B}"/>
              </a:ext>
            </a:extLst>
          </p:cNvPr>
          <p:cNvSpPr txBox="1"/>
          <p:nvPr/>
        </p:nvSpPr>
        <p:spPr>
          <a:xfrm>
            <a:off x="872574" y="2775636"/>
            <a:ext cx="7738026"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温度</a:t>
            </a:r>
            <a:r>
              <a:rPr lang="en-US" altLang="zh-CN" sz="2400" dirty="0" smtClean="0">
                <a:latin typeface="黑体" panose="02010609060101010101" pitchFamily="49" charset="-122"/>
                <a:ea typeface="黑体" panose="02010609060101010101" pitchFamily="49" charset="-122"/>
              </a:rPr>
              <a:t>T</a:t>
            </a:r>
            <a:r>
              <a:rPr lang="zh-CN" altLang="en-US" sz="2400" dirty="0" smtClean="0">
                <a:latin typeface="黑体" panose="02010609060101010101" pitchFamily="49" charset="-122"/>
                <a:ea typeface="黑体" panose="02010609060101010101" pitchFamily="49" charset="-122"/>
              </a:rPr>
              <a:t>趋近于</a:t>
            </a:r>
            <a:r>
              <a:rPr lang="en-US" altLang="zh-CN" sz="2400" dirty="0" smtClean="0">
                <a:latin typeface="黑体" panose="02010609060101010101" pitchFamily="49" charset="-122"/>
                <a:ea typeface="黑体" panose="02010609060101010101" pitchFamily="49" charset="-122"/>
              </a:rPr>
              <a:t>0</a:t>
            </a:r>
            <a:r>
              <a:rPr lang="zh-CN" altLang="en-US" sz="2400" dirty="0" smtClean="0">
                <a:latin typeface="黑体" panose="02010609060101010101" pitchFamily="49" charset="-122"/>
                <a:ea typeface="黑体" panose="02010609060101010101" pitchFamily="49" charset="-122"/>
              </a:rPr>
              <a:t>时，</a:t>
            </a:r>
            <a:r>
              <a:rPr lang="en-US" altLang="zh-CN" sz="2400" dirty="0" err="1" smtClean="0">
                <a:latin typeface="黑体" panose="02010609060101010101" pitchFamily="49" charset="-122"/>
                <a:ea typeface="黑体" panose="02010609060101010101" pitchFamily="49" charset="-122"/>
              </a:rPr>
              <a:t>softmax</a:t>
            </a:r>
            <a:r>
              <a:rPr lang="zh-CN" altLang="en-US" sz="2400" dirty="0" smtClean="0">
                <a:latin typeface="黑体" panose="02010609060101010101" pitchFamily="49" charset="-122"/>
                <a:ea typeface="黑体" panose="02010609060101010101" pitchFamily="49" charset="-122"/>
              </a:rPr>
              <a:t>输出近似于</a:t>
            </a:r>
            <a:r>
              <a:rPr lang="en-US" altLang="zh-CN" sz="2400" dirty="0" smtClean="0">
                <a:latin typeface="黑体" panose="02010609060101010101" pitchFamily="49" charset="-122"/>
                <a:ea typeface="黑体" panose="02010609060101010101" pitchFamily="49" charset="-122"/>
              </a:rPr>
              <a:t>one-hot</a:t>
            </a:r>
            <a:r>
              <a:rPr lang="zh-CN" altLang="en-US" sz="2400" dirty="0" smtClean="0">
                <a:latin typeface="黑体" panose="02010609060101010101" pitchFamily="49" charset="-122"/>
                <a:ea typeface="黑体" panose="02010609060101010101" pitchFamily="49" charset="-122"/>
              </a:rPr>
              <a:t>向量   </a:t>
            </a:r>
            <a:endParaRPr lang="en-US" altLang="zh-CN" sz="2400" dirty="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温度</a:t>
            </a:r>
            <a:r>
              <a:rPr lang="en-US" altLang="zh-CN" sz="2400" dirty="0" smtClean="0">
                <a:latin typeface="黑体" panose="02010609060101010101" pitchFamily="49" charset="-122"/>
                <a:ea typeface="黑体" panose="02010609060101010101" pitchFamily="49" charset="-122"/>
              </a:rPr>
              <a:t>T</a:t>
            </a:r>
            <a:r>
              <a:rPr lang="zh-CN" altLang="en-US" sz="2400" dirty="0" smtClean="0">
                <a:latin typeface="黑体" panose="02010609060101010101" pitchFamily="49" charset="-122"/>
                <a:ea typeface="黑体" panose="02010609060101010101" pitchFamily="49" charset="-122"/>
              </a:rPr>
              <a:t>趋向于无穷时，</a:t>
            </a:r>
            <a:r>
              <a:rPr lang="en-US" altLang="zh-CN" sz="2400" dirty="0" err="1" smtClean="0">
                <a:latin typeface="黑体" panose="02010609060101010101" pitchFamily="49" charset="-122"/>
                <a:ea typeface="黑体" panose="02010609060101010101" pitchFamily="49" charset="-122"/>
              </a:rPr>
              <a:t>softmax</a:t>
            </a:r>
            <a:r>
              <a:rPr lang="zh-CN" altLang="en-US" sz="2400" dirty="0" smtClean="0">
                <a:latin typeface="黑体" panose="02010609060101010101" pitchFamily="49" charset="-122"/>
                <a:ea typeface="黑体" panose="02010609060101010101" pitchFamily="49" charset="-122"/>
              </a:rPr>
              <a:t>的输出则更软</a:t>
            </a:r>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在训练新模型的时候，可以使用较高的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公式</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使得</a:t>
            </a:r>
            <a:r>
              <a:rPr lang="en-US" altLang="zh-CN" sz="2400" dirty="0" err="1">
                <a:latin typeface="黑体" panose="02010609060101010101" pitchFamily="49" charset="-122"/>
                <a:ea typeface="黑体" panose="02010609060101010101" pitchFamily="49" charset="-122"/>
              </a:rPr>
              <a:t>softmax</a:t>
            </a:r>
            <a:r>
              <a:rPr lang="zh-CN" altLang="en-US" sz="2400" dirty="0">
                <a:latin typeface="黑体" panose="02010609060101010101" pitchFamily="49" charset="-122"/>
                <a:ea typeface="黑体" panose="02010609060101010101" pitchFamily="49" charset="-122"/>
              </a:rPr>
              <a:t>产生的分布足够软，这时让新模型的</a:t>
            </a:r>
            <a:r>
              <a:rPr lang="en-US" altLang="zh-CN" sz="2400" dirty="0" err="1">
                <a:latin typeface="黑体" panose="02010609060101010101" pitchFamily="49" charset="-122"/>
                <a:ea typeface="黑体" panose="02010609060101010101" pitchFamily="49" charset="-122"/>
              </a:rPr>
              <a:t>softmax</a:t>
            </a:r>
            <a:r>
              <a:rPr lang="zh-CN" altLang="en-US" sz="2400" dirty="0">
                <a:latin typeface="黑体" panose="02010609060101010101" pitchFamily="49" charset="-122"/>
                <a:ea typeface="黑体" panose="02010609060101010101" pitchFamily="49" charset="-122"/>
              </a:rPr>
              <a:t>输出近似原模型；在训练结束以后再使用正常的温度 </a:t>
            </a:r>
            <a:r>
              <a:rPr lang="zh-CN" altLang="en-US" sz="2400" dirty="0" smtClean="0">
                <a:latin typeface="黑体" panose="02010609060101010101" pitchFamily="49" charset="-122"/>
                <a:ea typeface="黑体" panose="02010609060101010101" pitchFamily="49" charset="-122"/>
              </a:rPr>
              <a:t>来</a:t>
            </a:r>
            <a:r>
              <a:rPr lang="zh-CN" altLang="en-US" sz="2400" dirty="0">
                <a:latin typeface="黑体" panose="02010609060101010101" pitchFamily="49" charset="-122"/>
                <a:ea typeface="黑体" panose="02010609060101010101" pitchFamily="49" charset="-122"/>
              </a:rPr>
              <a:t>预测。</a:t>
            </a:r>
            <a:endParaRPr lang="en-US" altLang="zh-CN"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872575" y="1579719"/>
                <a:ext cx="4618893" cy="964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𝑠𝑜𝑓𝑡𝑚𝑎𝑥</m:t>
                          </m:r>
                          <m:r>
                            <a:rPr lang="zh-CN" altLang="en-US" sz="2400" i="0">
                              <a:latin typeface="Cambria Math" panose="02040503050406030204" pitchFamily="18" charset="0"/>
                            </a:rPr>
                            <m:t>−</m:t>
                          </m:r>
                          <m:r>
                            <a:rPr lang="zh-CN" altLang="en-US" sz="2400" i="1">
                              <a:latin typeface="Cambria Math" panose="02040503050406030204" pitchFamily="18" charset="0"/>
                            </a:rPr>
                            <m:t>𝑇</m:t>
                          </m:r>
                          <m:r>
                            <a:rPr lang="zh-CN" altLang="en-US" sz="2400" i="0">
                              <a:latin typeface="Cambria Math" panose="02040503050406030204" pitchFamily="18" charset="0"/>
                            </a:rPr>
                            <m:t>: </m:t>
                          </m:r>
                          <m:r>
                            <a:rPr lang="zh-CN" altLang="en-US" sz="2400" i="1">
                              <a:latin typeface="Cambria Math" panose="02040503050406030204" pitchFamily="18" charset="0"/>
                            </a:rPr>
                            <m:t>𝑞</m:t>
                          </m:r>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𝑒𝑥𝑝</m:t>
                          </m:r>
                          <m:d>
                            <m:dPr>
                              <m:ctrlPr>
                                <a:rPr lang="zh-CN" altLang="en-US" sz="2400" i="1">
                                  <a:latin typeface="Cambria Math" panose="02040503050406030204" pitchFamily="18" charset="0"/>
                                </a:rPr>
                              </m:ctrlPr>
                            </m:dPr>
                            <m:e>
                              <m:f>
                                <m:fPr>
                                  <m:type m:val="lin"/>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𝑖</m:t>
                                      </m:r>
                                    </m:sub>
                                  </m:sSub>
                                </m:num>
                                <m:den>
                                  <m:r>
                                    <a:rPr lang="zh-CN" altLang="en-US" sz="2400" i="1">
                                      <a:latin typeface="Cambria Math" panose="02040503050406030204" pitchFamily="18" charset="0"/>
                                    </a:rPr>
                                    <m:t>𝑇</m:t>
                                  </m:r>
                                </m:den>
                              </m:f>
                            </m:e>
                          </m:d>
                        </m:num>
                        <m:den>
                          <m:nary>
                            <m:naryPr>
                              <m:chr m:val="∑"/>
                              <m:limLoc m:val="subSup"/>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𝑗</m:t>
                              </m:r>
                            </m:sub>
                            <m:sup/>
                            <m:e>
                              <m:r>
                                <a:rPr lang="zh-CN" altLang="en-US" sz="2400" i="1">
                                  <a:latin typeface="Cambria Math" panose="02040503050406030204" pitchFamily="18" charset="0"/>
                                </a:rPr>
                                <m:t>𝑒𝑥𝑝</m:t>
                              </m:r>
                              <m:d>
                                <m:dPr>
                                  <m:ctrlPr>
                                    <a:rPr lang="zh-CN" altLang="en-US" sz="2400" i="1">
                                      <a:latin typeface="Cambria Math" panose="02040503050406030204" pitchFamily="18" charset="0"/>
                                    </a:rPr>
                                  </m:ctrlPr>
                                </m:dPr>
                                <m:e>
                                  <m:f>
                                    <m:fPr>
                                      <m:type m:val="lin"/>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𝑗</m:t>
                                          </m:r>
                                        </m:sub>
                                      </m:sSub>
                                    </m:num>
                                    <m:den>
                                      <m:r>
                                        <a:rPr lang="zh-CN" altLang="en-US" sz="2400" i="1">
                                          <a:latin typeface="Cambria Math" panose="02040503050406030204" pitchFamily="18" charset="0"/>
                                        </a:rPr>
                                        <m:t>𝑇</m:t>
                                      </m:r>
                                    </m:den>
                                  </m:f>
                                </m:e>
                              </m:d>
                            </m:e>
                          </m:nary>
                        </m:den>
                      </m:f>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72575" y="1579719"/>
                <a:ext cx="4618893" cy="964944"/>
              </a:xfrm>
              <a:prstGeom prst="rect">
                <a:avLst/>
              </a:prstGeom>
              <a:blipFill rotWithShape="0">
                <a:blip r:embed="rId3"/>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xmlns="" id="{B19B57BA-AF4B-462D-9FFC-EF35F29C461B}"/>
              </a:ext>
            </a:extLst>
          </p:cNvPr>
          <p:cNvSpPr txBox="1"/>
          <p:nvPr/>
        </p:nvSpPr>
        <p:spPr>
          <a:xfrm>
            <a:off x="9091225" y="2775636"/>
            <a:ext cx="1781950" cy="464860"/>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[0,0,1,0,0]</a:t>
            </a:r>
          </a:p>
        </p:txBody>
      </p:sp>
      <p:sp>
        <p:nvSpPr>
          <p:cNvPr id="17" name="文本框 16">
            <a:extLst>
              <a:ext uri="{FF2B5EF4-FFF2-40B4-BE49-F238E27FC236}">
                <a16:creationId xmlns:a16="http://schemas.microsoft.com/office/drawing/2014/main" xmlns="" id="{B19B57BA-AF4B-462D-9FFC-EF35F29C461B}"/>
              </a:ext>
            </a:extLst>
          </p:cNvPr>
          <p:cNvSpPr txBox="1"/>
          <p:nvPr/>
        </p:nvSpPr>
        <p:spPr>
          <a:xfrm>
            <a:off x="8291384" y="3574912"/>
            <a:ext cx="3707027" cy="461665"/>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[0.2,0.15,0.3,0.17,0.13]</a:t>
            </a:r>
          </a:p>
        </p:txBody>
      </p:sp>
    </p:spTree>
    <p:extLst>
      <p:ext uri="{BB962C8B-B14F-4D97-AF65-F5344CB8AC3E}">
        <p14:creationId xmlns:p14="http://schemas.microsoft.com/office/powerpoint/2010/main" val="103049571"/>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21</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Shared &#10;Dataset &#10;Clients &#10;Teacher 1 &#10;Teacher 2 &#10;Teacher N &#10;Soft Labels &#10;Label &#10;Prediction &#10;Serve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74" y="1655804"/>
            <a:ext cx="7059917" cy="451519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xmlns="" id="{B19B57BA-AF4B-462D-9FFC-EF35F29C461B}"/>
              </a:ext>
            </a:extLst>
          </p:cNvPr>
          <p:cNvSpPr txBox="1"/>
          <p:nvPr/>
        </p:nvSpPr>
        <p:spPr>
          <a:xfrm>
            <a:off x="7319690" y="1542798"/>
            <a:ext cx="4431586"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smtClean="0">
                <a:latin typeface="黑体" panose="02010609060101010101" pitchFamily="49" charset="-122"/>
                <a:ea typeface="黑体" panose="02010609060101010101" pitchFamily="49" charset="-122"/>
              </a:rPr>
              <a:t>Teacher</a:t>
            </a:r>
            <a:r>
              <a:rPr lang="zh-CN" altLang="en-US" sz="2400" dirty="0" smtClean="0">
                <a:latin typeface="黑体" panose="02010609060101010101" pitchFamily="49" charset="-122"/>
                <a:ea typeface="黑体" panose="02010609060101010101" pitchFamily="49" charset="-122"/>
              </a:rPr>
              <a:t>：边缘服务器模型</a:t>
            </a:r>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sz="2400" dirty="0" smtClean="0">
                <a:latin typeface="黑体" panose="02010609060101010101" pitchFamily="49" charset="-122"/>
                <a:ea typeface="黑体" panose="02010609060101010101" pitchFamily="49" charset="-122"/>
              </a:rPr>
              <a:t>Student</a:t>
            </a:r>
            <a:r>
              <a:rPr lang="zh-CN" altLang="en-US" sz="2400" dirty="0" smtClean="0">
                <a:latin typeface="黑体" panose="02010609060101010101" pitchFamily="49" charset="-122"/>
                <a:ea typeface="黑体" panose="02010609060101010101" pitchFamily="49" charset="-122"/>
              </a:rPr>
              <a:t>：中央服务器模型</a:t>
            </a: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4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sz="2400" dirty="0" smtClean="0">
                <a:latin typeface="黑体" panose="02010609060101010101" pitchFamily="49" charset="-122"/>
                <a:ea typeface="黑体" panose="02010609060101010101" pitchFamily="49" charset="-122"/>
              </a:rPr>
              <a:t>Shared Dataset</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         用于生成</a:t>
            </a:r>
            <a:r>
              <a:rPr lang="en-US" altLang="zh-CN" sz="2400" dirty="0" smtClean="0">
                <a:latin typeface="黑体" panose="02010609060101010101" pitchFamily="49" charset="-122"/>
                <a:ea typeface="黑体" panose="02010609060101010101" pitchFamily="49" charset="-122"/>
              </a:rPr>
              <a:t>soft label</a:t>
            </a:r>
          </a:p>
        </p:txBody>
      </p:sp>
    </p:spTree>
    <p:extLst>
      <p:ext uri="{BB962C8B-B14F-4D97-AF65-F5344CB8AC3E}">
        <p14:creationId xmlns:p14="http://schemas.microsoft.com/office/powerpoint/2010/main" val="462318281"/>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487032" y="6862977"/>
            <a:ext cx="2743200" cy="365125"/>
          </a:xfrm>
        </p:spPr>
        <p:txBody>
          <a:bodyPr/>
          <a:lstStyle/>
          <a:p>
            <a:fld id="{94B6E62B-4DEC-4954-AD3A-658470571C9E}" type="slidenum">
              <a:rPr lang="zh-CN" altLang="en-US" smtClean="0"/>
              <a:t>22</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820032" y="36243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72432" y="37767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stretch>
            <a:fillRect/>
          </a:stretch>
        </p:blipFill>
        <p:spPr>
          <a:xfrm>
            <a:off x="808847" y="2155129"/>
            <a:ext cx="5315985" cy="4405239"/>
          </a:xfrm>
          <a:prstGeom prst="rect">
            <a:avLst/>
          </a:prstGeom>
        </p:spPr>
      </p:pic>
      <p:pic>
        <p:nvPicPr>
          <p:cNvPr id="5" name="图片 4"/>
          <p:cNvPicPr>
            <a:picLocks noChangeAspect="1"/>
          </p:cNvPicPr>
          <p:nvPr/>
        </p:nvPicPr>
        <p:blipFill>
          <a:blip r:embed="rId4"/>
          <a:stretch>
            <a:fillRect/>
          </a:stretch>
        </p:blipFill>
        <p:spPr>
          <a:xfrm>
            <a:off x="6277232" y="2644950"/>
            <a:ext cx="5298416" cy="3545785"/>
          </a:xfrm>
          <a:prstGeom prst="rect">
            <a:avLst/>
          </a:prstGeom>
        </p:spPr>
      </p:pic>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64679" cy="461665"/>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将</a:t>
            </a:r>
            <a:r>
              <a:rPr lang="en-US" altLang="zh-CN" sz="2400" dirty="0" err="1">
                <a:latin typeface="黑体" panose="02010609060101010101" pitchFamily="49" charset="-122"/>
                <a:ea typeface="黑体" panose="02010609060101010101" pitchFamily="49" charset="-122"/>
              </a:rPr>
              <a:t>Dshared</a:t>
            </a:r>
            <a:r>
              <a:rPr lang="zh-CN" altLang="en-US" sz="2400" dirty="0">
                <a:latin typeface="黑体" panose="02010609060101010101" pitchFamily="49" charset="-122"/>
                <a:ea typeface="黑体" panose="02010609060101010101" pitchFamily="49" charset="-122"/>
              </a:rPr>
              <a:t>分</a:t>
            </a:r>
            <a:r>
              <a:rPr lang="zh-CN" altLang="en-US" sz="2400" dirty="0" smtClean="0">
                <a:latin typeface="黑体" panose="02010609060101010101" pitchFamily="49" charset="-122"/>
                <a:ea typeface="黑体" panose="02010609060101010101" pitchFamily="49" charset="-122"/>
              </a:rPr>
              <a:t>发给</a:t>
            </a:r>
            <a:r>
              <a:rPr lang="zh-CN" altLang="en-US" sz="2400" dirty="0">
                <a:latin typeface="黑体" panose="02010609060101010101" pitchFamily="49" charset="-122"/>
                <a:ea typeface="黑体" panose="02010609060101010101" pitchFamily="49" charset="-122"/>
              </a:rPr>
              <a:t>客户</a:t>
            </a:r>
            <a:r>
              <a:rPr lang="zh-CN" altLang="en-US" sz="2400" dirty="0" smtClean="0">
                <a:latin typeface="黑体" panose="02010609060101010101" pitchFamily="49" charset="-122"/>
                <a:ea typeface="黑体" panose="02010609060101010101" pitchFamily="49" charset="-122"/>
              </a:rPr>
              <a:t>端</a:t>
            </a:r>
            <a:endParaRPr lang="en-US" altLang="zh-CN" sz="2400" dirty="0" smtClean="0">
              <a:latin typeface="黑体" panose="02010609060101010101" pitchFamily="49" charset="-122"/>
              <a:ea typeface="黑体" panose="02010609060101010101" pitchFamily="49" charset="-122"/>
            </a:endParaRPr>
          </a:p>
        </p:txBody>
      </p:sp>
      <p:sp>
        <p:nvSpPr>
          <p:cNvPr id="6" name="圆角矩形 5"/>
          <p:cNvSpPr/>
          <p:nvPr/>
        </p:nvSpPr>
        <p:spPr>
          <a:xfrm>
            <a:off x="1359244" y="3521675"/>
            <a:ext cx="2409568" cy="3314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33300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487032" y="6862977"/>
            <a:ext cx="2743200" cy="365125"/>
          </a:xfrm>
        </p:spPr>
        <p:txBody>
          <a:bodyPr/>
          <a:lstStyle/>
          <a:p>
            <a:fld id="{94B6E62B-4DEC-4954-AD3A-658470571C9E}" type="slidenum">
              <a:rPr lang="zh-CN" altLang="en-US" smtClean="0"/>
              <a:t>23</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820032" y="36243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72432" y="37767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stretch>
            <a:fillRect/>
          </a:stretch>
        </p:blipFill>
        <p:spPr>
          <a:xfrm>
            <a:off x="808847" y="2155129"/>
            <a:ext cx="5315985" cy="4405239"/>
          </a:xfrm>
          <a:prstGeom prst="rect">
            <a:avLst/>
          </a:prstGeom>
        </p:spPr>
      </p:pic>
      <p:pic>
        <p:nvPicPr>
          <p:cNvPr id="5" name="图片 4"/>
          <p:cNvPicPr>
            <a:picLocks noChangeAspect="1"/>
          </p:cNvPicPr>
          <p:nvPr/>
        </p:nvPicPr>
        <p:blipFill>
          <a:blip r:embed="rId4"/>
          <a:stretch>
            <a:fillRect/>
          </a:stretch>
        </p:blipFill>
        <p:spPr>
          <a:xfrm>
            <a:off x="6277232" y="2644950"/>
            <a:ext cx="5298416" cy="3545785"/>
          </a:xfrm>
          <a:prstGeom prst="rect">
            <a:avLst/>
          </a:prstGeom>
        </p:spPr>
      </p:pic>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64679" cy="830997"/>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每个客户端在训练完一轮后，用</a:t>
            </a:r>
            <a:r>
              <a:rPr lang="en-US" altLang="zh-CN" sz="2400" dirty="0" err="1"/>
              <a:t>D</a:t>
            </a:r>
            <a:r>
              <a:rPr lang="en-US" altLang="zh-CN" sz="2400" baseline="-25000" dirty="0" err="1"/>
              <a:t>shared</a:t>
            </a:r>
            <a:r>
              <a:rPr lang="zh-CN" altLang="en-US" sz="2400" dirty="0" smtClean="0">
                <a:latin typeface="黑体" panose="02010609060101010101" pitchFamily="49" charset="-122"/>
                <a:ea typeface="黑体" panose="02010609060101010101" pitchFamily="49" charset="-122"/>
              </a:rPr>
              <a:t>生成</a:t>
            </a:r>
            <a:r>
              <a:rPr lang="en-US" altLang="zh-CN" sz="2400" dirty="0" smtClean="0">
                <a:latin typeface="黑体" panose="02010609060101010101" pitchFamily="49" charset="-122"/>
                <a:ea typeface="黑体" panose="02010609060101010101" pitchFamily="49" charset="-122"/>
              </a:rPr>
              <a:t>soft label </a:t>
            </a:r>
            <a:r>
              <a:rPr lang="en-US" altLang="zh-CN" sz="2400" dirty="0"/>
              <a:t>L</a:t>
            </a:r>
            <a:r>
              <a:rPr lang="en-US" altLang="zh-CN" sz="2400" baseline="-25000" dirty="0"/>
              <a:t>k</a:t>
            </a:r>
            <a:endParaRPr lang="zh-CN" altLang="zh-CN" sz="2400" dirty="0"/>
          </a:p>
          <a:p>
            <a:endParaRPr lang="en-US" altLang="zh-CN" sz="2400" dirty="0" smtClean="0">
              <a:latin typeface="黑体" panose="02010609060101010101" pitchFamily="49" charset="-122"/>
              <a:ea typeface="黑体" panose="02010609060101010101" pitchFamily="49" charset="-122"/>
            </a:endParaRPr>
          </a:p>
        </p:txBody>
      </p:sp>
      <p:sp>
        <p:nvSpPr>
          <p:cNvPr id="6" name="圆角矩形 5"/>
          <p:cNvSpPr/>
          <p:nvPr/>
        </p:nvSpPr>
        <p:spPr>
          <a:xfrm>
            <a:off x="6746790" y="5115697"/>
            <a:ext cx="3410464" cy="2943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38395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487032" y="6862977"/>
            <a:ext cx="2743200" cy="365125"/>
          </a:xfrm>
        </p:spPr>
        <p:txBody>
          <a:bodyPr/>
          <a:lstStyle/>
          <a:p>
            <a:fld id="{94B6E62B-4DEC-4954-AD3A-658470571C9E}" type="slidenum">
              <a:rPr lang="zh-CN" altLang="en-US" smtClean="0"/>
              <a:t>24</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820032" y="36243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72432" y="37767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stretch>
            <a:fillRect/>
          </a:stretch>
        </p:blipFill>
        <p:spPr>
          <a:xfrm>
            <a:off x="808847" y="2155129"/>
            <a:ext cx="5315985" cy="4405239"/>
          </a:xfrm>
          <a:prstGeom prst="rect">
            <a:avLst/>
          </a:prstGeom>
        </p:spPr>
      </p:pic>
      <p:pic>
        <p:nvPicPr>
          <p:cNvPr id="5" name="图片 4"/>
          <p:cNvPicPr>
            <a:picLocks noChangeAspect="1"/>
          </p:cNvPicPr>
          <p:nvPr/>
        </p:nvPicPr>
        <p:blipFill>
          <a:blip r:embed="rId4"/>
          <a:stretch>
            <a:fillRect/>
          </a:stretch>
        </p:blipFill>
        <p:spPr>
          <a:xfrm>
            <a:off x="6277232" y="2644950"/>
            <a:ext cx="5298416" cy="3545785"/>
          </a:xfrm>
          <a:prstGeom prst="rect">
            <a:avLst/>
          </a:prstGeom>
        </p:spPr>
      </p:pic>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64679" cy="830997"/>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3.</a:t>
            </a:r>
            <a:r>
              <a:rPr lang="zh-CN" altLang="zh-CN" sz="2400" dirty="0">
                <a:latin typeface="黑体" panose="02010609060101010101" pitchFamily="49" charset="-122"/>
                <a:ea typeface="黑体" panose="02010609060101010101" pitchFamily="49" charset="-122"/>
              </a:rPr>
              <a:t>客户端上传模型</a:t>
            </a:r>
            <a:r>
              <a:rPr lang="zh-CN" altLang="zh-CN" sz="2400" dirty="0" smtClean="0">
                <a:latin typeface="黑体" panose="02010609060101010101" pitchFamily="49" charset="-122"/>
                <a:ea typeface="黑体" panose="02010609060101010101" pitchFamily="49" charset="-122"/>
              </a:rPr>
              <a:t>更新</a:t>
            </a:r>
            <a:r>
              <a:rPr lang="zh-CN" altLang="en-US" sz="2400" dirty="0" smtClean="0">
                <a:latin typeface="黑体" panose="02010609060101010101" pitchFamily="49" charset="-122"/>
                <a:ea typeface="黑体" panose="02010609060101010101" pitchFamily="49" charset="-122"/>
              </a:rPr>
              <a:t>后的</a:t>
            </a:r>
            <a:r>
              <a:rPr lang="en-US" altLang="zh-CN" sz="2400" dirty="0" err="1" smtClean="0">
                <a:latin typeface="黑体" panose="02010609060101010101" pitchFamily="49" charset="-122"/>
                <a:ea typeface="黑体" panose="02010609060101010101" pitchFamily="49" charset="-122"/>
              </a:rPr>
              <a:t>w</a:t>
            </a:r>
            <a:r>
              <a:rPr lang="en-US" altLang="zh-CN" sz="2400" baseline="-25000" dirty="0" err="1" smtClean="0">
                <a:latin typeface="黑体" panose="02010609060101010101" pitchFamily="49" charset="-122"/>
                <a:ea typeface="黑体" panose="02010609060101010101" pitchFamily="49" charset="-122"/>
              </a:rPr>
              <a:t>k</a:t>
            </a:r>
            <a:r>
              <a:rPr lang="zh-CN" altLang="zh-CN"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L</a:t>
            </a:r>
            <a:r>
              <a:rPr lang="en-US" altLang="zh-CN" sz="2400" baseline="-25000" dirty="0">
                <a:latin typeface="黑体" panose="02010609060101010101" pitchFamily="49" charset="-122"/>
                <a:ea typeface="黑体" panose="02010609060101010101" pitchFamily="49" charset="-122"/>
              </a:rPr>
              <a:t>k</a:t>
            </a:r>
            <a:endParaRPr lang="zh-CN" altLang="zh-CN" sz="2400" dirty="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p:txBody>
      </p:sp>
      <p:sp>
        <p:nvSpPr>
          <p:cNvPr id="6" name="圆角矩形 5"/>
          <p:cNvSpPr/>
          <p:nvPr/>
        </p:nvSpPr>
        <p:spPr>
          <a:xfrm>
            <a:off x="6781800" y="5399903"/>
            <a:ext cx="1151238" cy="25730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892226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487032" y="6862977"/>
            <a:ext cx="2743200" cy="365125"/>
          </a:xfrm>
        </p:spPr>
        <p:txBody>
          <a:bodyPr/>
          <a:lstStyle/>
          <a:p>
            <a:fld id="{94B6E62B-4DEC-4954-AD3A-658470571C9E}" type="slidenum">
              <a:rPr lang="zh-CN" altLang="en-US" smtClean="0"/>
              <a:t>25</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820032" y="36243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72432" y="37767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stretch>
            <a:fillRect/>
          </a:stretch>
        </p:blipFill>
        <p:spPr>
          <a:xfrm>
            <a:off x="808847" y="2155129"/>
            <a:ext cx="5315985" cy="4405239"/>
          </a:xfrm>
          <a:prstGeom prst="rect">
            <a:avLst/>
          </a:prstGeom>
        </p:spPr>
      </p:pic>
      <p:pic>
        <p:nvPicPr>
          <p:cNvPr id="5" name="图片 4"/>
          <p:cNvPicPr>
            <a:picLocks noChangeAspect="1"/>
          </p:cNvPicPr>
          <p:nvPr/>
        </p:nvPicPr>
        <p:blipFill>
          <a:blip r:embed="rId4"/>
          <a:stretch>
            <a:fillRect/>
          </a:stretch>
        </p:blipFill>
        <p:spPr>
          <a:xfrm>
            <a:off x="6277232" y="2644950"/>
            <a:ext cx="5298416" cy="3545785"/>
          </a:xfrm>
          <a:prstGeom prst="rect">
            <a:avLst/>
          </a:prstGeom>
        </p:spPr>
      </p:pic>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64679" cy="830997"/>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4</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服务器对这些</a:t>
            </a:r>
            <a:r>
              <a:rPr lang="en-US" altLang="zh-CN" sz="2400" dirty="0">
                <a:latin typeface="黑体" panose="02010609060101010101" pitchFamily="49" charset="-122"/>
                <a:ea typeface="黑体" panose="02010609060101010101" pitchFamily="49" charset="-122"/>
              </a:rPr>
              <a:t>soft labels</a:t>
            </a:r>
            <a:r>
              <a:rPr lang="zh-CN" altLang="en-US" sz="2400" dirty="0">
                <a:latin typeface="黑体" panose="02010609060101010101" pitchFamily="49" charset="-122"/>
                <a:ea typeface="黑体" panose="02010609060101010101" pitchFamily="49" charset="-122"/>
              </a:rPr>
              <a:t>进行平均</a:t>
            </a:r>
          </a:p>
          <a:p>
            <a:endParaRPr lang="en-US" altLang="zh-CN" sz="2400" dirty="0" smtClean="0">
              <a:latin typeface="黑体" panose="02010609060101010101" pitchFamily="49" charset="-122"/>
              <a:ea typeface="黑体" panose="02010609060101010101" pitchFamily="49" charset="-122"/>
            </a:endParaRPr>
          </a:p>
        </p:txBody>
      </p:sp>
      <p:sp>
        <p:nvSpPr>
          <p:cNvPr id="6" name="圆角矩形 5"/>
          <p:cNvSpPr/>
          <p:nvPr/>
        </p:nvSpPr>
        <p:spPr>
          <a:xfrm>
            <a:off x="1544595" y="5523470"/>
            <a:ext cx="2113005" cy="2820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14330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知识蒸馏</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487032" y="6862977"/>
            <a:ext cx="2743200" cy="365125"/>
          </a:xfrm>
        </p:spPr>
        <p:txBody>
          <a:bodyPr/>
          <a:lstStyle/>
          <a:p>
            <a:fld id="{94B6E62B-4DEC-4954-AD3A-658470571C9E}" type="slidenum">
              <a:rPr lang="zh-CN" altLang="en-US" smtClean="0"/>
              <a:t>26</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820032" y="36243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72432" y="37767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stretch>
            <a:fillRect/>
          </a:stretch>
        </p:blipFill>
        <p:spPr>
          <a:xfrm>
            <a:off x="808847" y="2155129"/>
            <a:ext cx="5315985" cy="4405239"/>
          </a:xfrm>
          <a:prstGeom prst="rect">
            <a:avLst/>
          </a:prstGeom>
        </p:spPr>
      </p:pic>
      <p:pic>
        <p:nvPicPr>
          <p:cNvPr id="5" name="图片 4"/>
          <p:cNvPicPr>
            <a:picLocks noChangeAspect="1"/>
          </p:cNvPicPr>
          <p:nvPr/>
        </p:nvPicPr>
        <p:blipFill>
          <a:blip r:embed="rId4"/>
          <a:stretch>
            <a:fillRect/>
          </a:stretch>
        </p:blipFill>
        <p:spPr>
          <a:xfrm>
            <a:off x="6277232" y="2644950"/>
            <a:ext cx="5298416" cy="3545785"/>
          </a:xfrm>
          <a:prstGeom prst="rect">
            <a:avLst/>
          </a:prstGeom>
        </p:spPr>
      </p:pic>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64679" cy="830997"/>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5.</a:t>
            </a:r>
            <a:r>
              <a:rPr lang="zh-CN" altLang="zh-CN" sz="2400" dirty="0">
                <a:latin typeface="黑体" panose="02010609060101010101" pitchFamily="49" charset="-122"/>
                <a:ea typeface="黑体" panose="02010609060101010101" pitchFamily="49" charset="-122"/>
              </a:rPr>
              <a:t>服务器用</a:t>
            </a:r>
            <a:r>
              <a:rPr lang="en-US" altLang="zh-CN" sz="2400" dirty="0" err="1">
                <a:latin typeface="黑体" panose="02010609060101010101" pitchFamily="49" charset="-122"/>
                <a:ea typeface="黑体" panose="02010609060101010101" pitchFamily="49" charset="-122"/>
              </a:rPr>
              <a:t>D</a:t>
            </a:r>
            <a:r>
              <a:rPr lang="en-US" altLang="zh-CN" sz="2400" baseline="-25000" dirty="0" err="1">
                <a:latin typeface="黑体" panose="02010609060101010101" pitchFamily="49" charset="-122"/>
                <a:ea typeface="黑体" panose="02010609060101010101" pitchFamily="49" charset="-122"/>
              </a:rPr>
              <a:t>shared</a:t>
            </a:r>
            <a:r>
              <a:rPr lang="zh-CN" altLang="zh-CN"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L</a:t>
            </a:r>
            <a:r>
              <a:rPr lang="zh-CN" altLang="zh-CN" sz="2400" dirty="0">
                <a:latin typeface="黑体" panose="02010609060101010101" pitchFamily="49" charset="-122"/>
                <a:ea typeface="黑体" panose="02010609060101010101" pitchFamily="49" charset="-122"/>
              </a:rPr>
              <a:t>训练联邦模型</a:t>
            </a:r>
          </a:p>
          <a:p>
            <a:endParaRPr lang="en-US" altLang="zh-CN" sz="2400" dirty="0" smtClean="0">
              <a:latin typeface="黑体" panose="02010609060101010101" pitchFamily="49" charset="-122"/>
              <a:ea typeface="黑体" panose="02010609060101010101" pitchFamily="49" charset="-122"/>
            </a:endParaRPr>
          </a:p>
        </p:txBody>
      </p:sp>
      <p:sp>
        <p:nvSpPr>
          <p:cNvPr id="6" name="圆角矩形 5"/>
          <p:cNvSpPr/>
          <p:nvPr/>
        </p:nvSpPr>
        <p:spPr>
          <a:xfrm>
            <a:off x="1655806" y="5745892"/>
            <a:ext cx="3731740" cy="3212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9415292"/>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知识</a:t>
            </a: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蒸馏实验分析</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27</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64679" cy="461665"/>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在</a:t>
            </a:r>
            <a:r>
              <a:rPr lang="en-US" altLang="zh-CN" sz="2400" dirty="0" err="1" smtClean="0">
                <a:latin typeface="黑体" panose="02010609060101010101" pitchFamily="49" charset="-122"/>
                <a:ea typeface="黑体" panose="02010609060101010101" pitchFamily="49" charset="-122"/>
              </a:rPr>
              <a:t>DukeMTMC-reID</a:t>
            </a:r>
            <a:r>
              <a:rPr lang="zh-CN" altLang="en-US" sz="2400" dirty="0" smtClean="0">
                <a:latin typeface="黑体" panose="02010609060101010101" pitchFamily="49" charset="-122"/>
                <a:ea typeface="黑体" panose="02010609060101010101" pitchFamily="49" charset="-122"/>
              </a:rPr>
              <a:t>和</a:t>
            </a:r>
            <a:r>
              <a:rPr lang="en-US" altLang="zh-CN" sz="2400" dirty="0" smtClean="0">
                <a:latin typeface="黑体" panose="02010609060101010101" pitchFamily="49" charset="-122"/>
                <a:ea typeface="黑体" panose="02010609060101010101" pitchFamily="49" charset="-122"/>
              </a:rPr>
              <a:t>CUHK03-NP</a:t>
            </a:r>
            <a:r>
              <a:rPr lang="zh-CN" altLang="en-US" sz="2400" dirty="0" smtClean="0">
                <a:latin typeface="黑体" panose="02010609060101010101" pitchFamily="49" charset="-122"/>
                <a:ea typeface="黑体" panose="02010609060101010101" pitchFamily="49" charset="-122"/>
              </a:rPr>
              <a:t>上收敛性的提升</a:t>
            </a:r>
            <a:endParaRPr lang="en-US" altLang="zh-CN" sz="2400" dirty="0" smtClean="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rotWithShape="1">
          <a:blip r:embed="rId3"/>
          <a:srcRect b="50629"/>
          <a:stretch/>
        </p:blipFill>
        <p:spPr>
          <a:xfrm>
            <a:off x="854639" y="2040135"/>
            <a:ext cx="5270193" cy="3843307"/>
          </a:xfrm>
          <a:prstGeom prst="rect">
            <a:avLst/>
          </a:prstGeom>
        </p:spPr>
      </p:pic>
      <p:pic>
        <p:nvPicPr>
          <p:cNvPr id="7" name="图片 6"/>
          <p:cNvPicPr>
            <a:picLocks noChangeAspect="1"/>
          </p:cNvPicPr>
          <p:nvPr/>
        </p:nvPicPr>
        <p:blipFill rotWithShape="1">
          <a:blip r:embed="rId3"/>
          <a:srcRect t="54196" b="715"/>
          <a:stretch/>
        </p:blipFill>
        <p:spPr>
          <a:xfrm>
            <a:off x="5802323" y="2373543"/>
            <a:ext cx="5270193" cy="3509899"/>
          </a:xfrm>
          <a:prstGeom prst="rect">
            <a:avLst/>
          </a:prstGeom>
        </p:spPr>
      </p:pic>
    </p:spTree>
    <p:extLst>
      <p:ext uri="{BB962C8B-B14F-4D97-AF65-F5344CB8AC3E}">
        <p14:creationId xmlns:p14="http://schemas.microsoft.com/office/powerpoint/2010/main" val="279539427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权重调整</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28</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3" y="1216370"/>
            <a:ext cx="7365576" cy="378565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为减轻数据集大小巨大差异带来的不平衡性影响</a:t>
            </a:r>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sz="2400" dirty="0"/>
              <a:t>MSMT17 </a:t>
            </a:r>
            <a:r>
              <a:rPr lang="zh-CN" altLang="en-US" sz="2400" dirty="0" smtClean="0">
                <a:latin typeface="黑体" panose="02010609060101010101" pitchFamily="49" charset="-122"/>
                <a:ea typeface="黑体" panose="02010609060101010101" pitchFamily="49" charset="-122"/>
              </a:rPr>
              <a:t>占据了总权重的</a:t>
            </a:r>
            <a:r>
              <a:rPr lang="en-US" altLang="zh-CN" sz="2400" dirty="0" smtClean="0">
                <a:latin typeface="黑体" panose="02010609060101010101" pitchFamily="49" charset="-122"/>
                <a:ea typeface="黑体" panose="02010609060101010101" pitchFamily="49" charset="-122"/>
              </a:rPr>
              <a:t>40%</a:t>
            </a:r>
            <a:r>
              <a:rPr lang="zh-CN" altLang="en-US" sz="2400" dirty="0" smtClean="0">
                <a:latin typeface="黑体" panose="02010609060101010101" pitchFamily="49" charset="-122"/>
                <a:ea typeface="黑体" panose="02010609060101010101" pitchFamily="49" charset="-122"/>
              </a:rPr>
              <a:t>，</a:t>
            </a:r>
            <a:r>
              <a:rPr lang="en-US" altLang="zh-CN" sz="2400" dirty="0" err="1"/>
              <a:t>iLIDS</a:t>
            </a:r>
            <a:r>
              <a:rPr lang="en-US" altLang="zh-CN" sz="2400" dirty="0"/>
              <a:t>-VID </a:t>
            </a:r>
            <a:r>
              <a:rPr lang="zh-CN" altLang="en-US" sz="2400" dirty="0" smtClean="0">
                <a:latin typeface="黑体" panose="02010609060101010101" pitchFamily="49" charset="-122"/>
                <a:ea typeface="黑体" panose="02010609060101010101" pitchFamily="49" charset="-122"/>
              </a:rPr>
              <a:t>只占了</a:t>
            </a:r>
            <a:r>
              <a:rPr lang="en-US" altLang="zh-CN" sz="2400" dirty="0" smtClean="0"/>
              <a:t>0.3%</a:t>
            </a:r>
          </a:p>
          <a:p>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尽管拥有较大数据集的客户端在聚合中拥有较大的权重是合理的，</a:t>
            </a:r>
            <a:r>
              <a:rPr lang="zh-CN" altLang="en-US" sz="2400" dirty="0" smtClean="0">
                <a:latin typeface="黑体" panose="02010609060101010101" pitchFamily="49" charset="-122"/>
                <a:ea typeface="黑体" panose="02010609060101010101" pitchFamily="49" charset="-122"/>
              </a:rPr>
              <a:t>但小</a:t>
            </a:r>
            <a:r>
              <a:rPr lang="zh-CN" altLang="en-US" sz="2400" dirty="0">
                <a:latin typeface="黑体" panose="02010609060101010101" pitchFamily="49" charset="-122"/>
                <a:ea typeface="黑体" panose="02010609060101010101" pitchFamily="49" charset="-122"/>
              </a:rPr>
              <a:t>数据集和大数据集的客户端之间的巨大权重差异会阻碍拥有大数据集的客户端有效地从其他客户端获取知识。</a:t>
            </a:r>
            <a:endParaRPr lang="en-US" altLang="zh-CN" sz="2400" dirty="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提出更合适的模型聚合权重</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11033514"/>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权重调整</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29</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3" y="1216370"/>
            <a:ext cx="10999112" cy="830997"/>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调整联邦</a:t>
            </a:r>
            <a:r>
              <a:rPr lang="zh-CN" altLang="en-US" sz="2400" dirty="0">
                <a:latin typeface="黑体" panose="02010609060101010101" pitchFamily="49" charset="-122"/>
                <a:ea typeface="黑体" panose="02010609060101010101" pitchFamily="49" charset="-122"/>
              </a:rPr>
              <a:t>学习模型融合时各方模型更新的权重：给训练效果越好的边端，分配更大的权重，在模型融合时产生更大的影响。</a:t>
            </a:r>
            <a:endParaRPr lang="en-US" altLang="zh-CN" sz="2400" dirty="0" smtClean="0">
              <a:latin typeface="黑体" panose="02010609060101010101" pitchFamily="49" charset="-122"/>
              <a:ea typeface="黑体" panose="02010609060101010101" pitchFamily="49" charset="-122"/>
            </a:endParaRPr>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3"/>
          <a:stretch>
            <a:fillRect/>
          </a:stretch>
        </p:blipFill>
        <p:spPr>
          <a:xfrm>
            <a:off x="1343037" y="2409467"/>
            <a:ext cx="3301152" cy="3694430"/>
          </a:xfrm>
          <a:prstGeom prst="rect">
            <a:avLst/>
          </a:prstGeom>
        </p:spPr>
      </p:pic>
      <p:sp>
        <p:nvSpPr>
          <p:cNvPr id="14" name="文本框 13">
            <a:extLst>
              <a:ext uri="{FF2B5EF4-FFF2-40B4-BE49-F238E27FC236}">
                <a16:creationId xmlns:a16="http://schemas.microsoft.com/office/drawing/2014/main" xmlns="" id="{B19B57BA-AF4B-462D-9FFC-EF35F29C461B}"/>
              </a:ext>
            </a:extLst>
          </p:cNvPr>
          <p:cNvSpPr txBox="1"/>
          <p:nvPr/>
        </p:nvSpPr>
        <p:spPr>
          <a:xfrm>
            <a:off x="6104241" y="2687022"/>
            <a:ext cx="5191870" cy="1938992"/>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训练效果的衡量是通过比较每一方本地训练前后模型用一批数据做推理产生的特征的余弦距离，余弦距离越大，该训练产生的变化越大，该分配的权重越大。</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815502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背景介绍</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3</a:t>
            </a:fld>
            <a:endParaRPr lang="zh-CN" altLang="en-US"/>
          </a:p>
        </p:txBody>
      </p:sp>
      <p:cxnSp>
        <p:nvCxnSpPr>
          <p:cNvPr id="48" name="直接连接符 47">
            <a:extLst>
              <a:ext uri="{FF2B5EF4-FFF2-40B4-BE49-F238E27FC236}">
                <a16:creationId xmlns:a16="http://schemas.microsoft.com/office/drawing/2014/main" xmlns="" id="{79CCB6BD-CA85-40AD-ACFD-33FFA3BD0C11}"/>
              </a:ext>
            </a:extLst>
          </p:cNvPr>
          <p:cNvCxnSpPr>
            <a:cxnSpLocks/>
          </p:cNvCxnSpPr>
          <p:nvPr/>
        </p:nvCxnSpPr>
        <p:spPr>
          <a:xfrm flipH="1">
            <a:off x="6132710" y="1465716"/>
            <a:ext cx="1" cy="4260306"/>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stretch>
            <a:fillRect/>
          </a:stretch>
        </p:blipFill>
        <p:spPr>
          <a:xfrm>
            <a:off x="6753575" y="1626692"/>
            <a:ext cx="4911327" cy="3896440"/>
          </a:xfrm>
          <a:prstGeom prst="rect">
            <a:avLst/>
          </a:prstGeom>
        </p:spPr>
      </p:pic>
      <p:sp>
        <p:nvSpPr>
          <p:cNvPr id="31" name="文本框 30">
            <a:extLst>
              <a:ext uri="{FF2B5EF4-FFF2-40B4-BE49-F238E27FC236}">
                <a16:creationId xmlns:a16="http://schemas.microsoft.com/office/drawing/2014/main" xmlns="" id="{B19B57BA-AF4B-462D-9FFC-EF35F29C461B}"/>
              </a:ext>
            </a:extLst>
          </p:cNvPr>
          <p:cNvSpPr txBox="1"/>
          <p:nvPr/>
        </p:nvSpPr>
        <p:spPr>
          <a:xfrm>
            <a:off x="717800" y="1887709"/>
            <a:ext cx="4915368" cy="3416320"/>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行人重识别</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Person Re-Identification</a:t>
            </a:r>
            <a:r>
              <a:rPr lang="zh-CN" altLang="en-US" sz="2400" dirty="0" smtClean="0">
                <a:latin typeface="黑体" panose="02010609060101010101" pitchFamily="49" charset="-122"/>
                <a:ea typeface="黑体" panose="02010609060101010101" pitchFamily="49" charset="-122"/>
              </a:rPr>
              <a:t>，简称 </a:t>
            </a:r>
            <a:r>
              <a:rPr lang="en-US" altLang="zh-CN" sz="2400" dirty="0" err="1" smtClean="0">
                <a:latin typeface="黑体" panose="02010609060101010101" pitchFamily="49" charset="-122"/>
                <a:ea typeface="黑体" panose="02010609060101010101" pitchFamily="49" charset="-122"/>
              </a:rPr>
              <a:t>ReID</a:t>
            </a:r>
            <a:r>
              <a:rPr lang="zh-CN" altLang="en-US" sz="2400" dirty="0" smtClean="0">
                <a:latin typeface="黑体" panose="02010609060101010101" pitchFamily="49" charset="-122"/>
                <a:ea typeface="黑体" panose="02010609060101010101" pitchFamily="49" charset="-122"/>
              </a:rPr>
              <a:t>），也叫跨镜追踪，是现在计算机视觉研究的热门方向，主要解决跨摄像头跨场景下行人的识别与检索。该技术可以作为人脸识别技术的重要补充。可以对无法获取清晰拍摄人脸的行人进行跨摄像头的连续追踪。</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74781553"/>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权重调整</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30</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3" y="1216370"/>
            <a:ext cx="10999112" cy="461665"/>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客户端随机选择一个</a:t>
            </a:r>
            <a:r>
              <a:rPr lang="en-US" altLang="zh-CN" sz="2400" dirty="0" smtClean="0">
                <a:latin typeface="黑体" panose="02010609060101010101" pitchFamily="49" charset="-122"/>
                <a:ea typeface="黑体" panose="02010609060101010101" pitchFamily="49" charset="-122"/>
              </a:rPr>
              <a:t>batch</a:t>
            </a:r>
            <a:r>
              <a:rPr lang="zh-CN" altLang="en-US" sz="2400" dirty="0" smtClean="0">
                <a:latin typeface="黑体" panose="02010609060101010101" pitchFamily="49" charset="-122"/>
                <a:ea typeface="黑体" panose="02010609060101010101" pitchFamily="49" charset="-122"/>
              </a:rPr>
              <a:t>的训练数据</a:t>
            </a:r>
            <a:endParaRPr lang="en-US" altLang="zh-CN" sz="2400" dirty="0" smtClean="0">
              <a:latin typeface="黑体" panose="02010609060101010101" pitchFamily="49" charset="-122"/>
              <a:ea typeface="黑体" panose="02010609060101010101" pitchFamily="49" charset="-122"/>
            </a:endParaRPr>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1119358" y="2550695"/>
            <a:ext cx="4855100" cy="3416891"/>
          </a:xfrm>
          <a:prstGeom prst="rect">
            <a:avLst/>
          </a:prstGeom>
        </p:spPr>
      </p:pic>
      <p:pic>
        <p:nvPicPr>
          <p:cNvPr id="7" name="图片 6"/>
          <p:cNvPicPr>
            <a:picLocks noChangeAspect="1"/>
          </p:cNvPicPr>
          <p:nvPr/>
        </p:nvPicPr>
        <p:blipFill>
          <a:blip r:embed="rId4"/>
          <a:stretch>
            <a:fillRect/>
          </a:stretch>
        </p:blipFill>
        <p:spPr>
          <a:xfrm>
            <a:off x="6745374" y="2040135"/>
            <a:ext cx="4956177" cy="4551015"/>
          </a:xfrm>
          <a:prstGeom prst="rect">
            <a:avLst/>
          </a:prstGeom>
        </p:spPr>
      </p:pic>
      <p:sp>
        <p:nvSpPr>
          <p:cNvPr id="17" name="圆角矩形 16"/>
          <p:cNvSpPr/>
          <p:nvPr/>
        </p:nvSpPr>
        <p:spPr>
          <a:xfrm>
            <a:off x="7291136" y="4247147"/>
            <a:ext cx="2021306" cy="29381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800543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权重调整</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31</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03649" cy="461665"/>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当客户端从服务器收到第</a:t>
            </a:r>
            <a:r>
              <a:rPr lang="en-US" altLang="zh-CN" sz="2400" dirty="0" smtClean="0">
                <a:latin typeface="黑体" panose="02010609060101010101" pitchFamily="49" charset="-122"/>
                <a:ea typeface="黑体" panose="02010609060101010101" pitchFamily="49" charset="-122"/>
              </a:rPr>
              <a:t>t</a:t>
            </a:r>
            <a:r>
              <a:rPr lang="zh-CN" altLang="en-US" sz="2400" dirty="0" smtClean="0">
                <a:latin typeface="黑体" panose="02010609060101010101" pitchFamily="49" charset="-122"/>
                <a:ea typeface="黑体" panose="02010609060101010101" pitchFamily="49" charset="-122"/>
              </a:rPr>
              <a:t>轮聚合完成后的模型，用该模型与     生成</a:t>
            </a:r>
            <a:r>
              <a:rPr lang="en-US" altLang="zh-CN" sz="2400" dirty="0" smtClean="0">
                <a:latin typeface="黑体" panose="02010609060101010101" pitchFamily="49" charset="-122"/>
                <a:ea typeface="黑体" panose="02010609060101010101" pitchFamily="49" charset="-122"/>
              </a:rPr>
              <a:t>logits f</a:t>
            </a:r>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1119358" y="2550695"/>
            <a:ext cx="4855100" cy="3416891"/>
          </a:xfrm>
          <a:prstGeom prst="rect">
            <a:avLst/>
          </a:prstGeom>
        </p:spPr>
      </p:pic>
      <p:pic>
        <p:nvPicPr>
          <p:cNvPr id="7" name="图片 6"/>
          <p:cNvPicPr>
            <a:picLocks noChangeAspect="1"/>
          </p:cNvPicPr>
          <p:nvPr/>
        </p:nvPicPr>
        <p:blipFill>
          <a:blip r:embed="rId4"/>
          <a:stretch>
            <a:fillRect/>
          </a:stretch>
        </p:blipFill>
        <p:spPr>
          <a:xfrm>
            <a:off x="6745374" y="2040135"/>
            <a:ext cx="4956177" cy="4551015"/>
          </a:xfrm>
          <a:prstGeom prst="rect">
            <a:avLst/>
          </a:prstGeom>
        </p:spPr>
      </p:pic>
      <p:sp>
        <p:nvSpPr>
          <p:cNvPr id="17" name="圆角矩形 16"/>
          <p:cNvSpPr/>
          <p:nvPr/>
        </p:nvSpPr>
        <p:spPr>
          <a:xfrm>
            <a:off x="7447267" y="4752474"/>
            <a:ext cx="3393185" cy="2697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9119379" y="1300527"/>
            <a:ext cx="698390" cy="377508"/>
          </a:xfrm>
          <a:prstGeom prst="rect">
            <a:avLst/>
          </a:prstGeom>
        </p:spPr>
      </p:pic>
    </p:spTree>
    <p:extLst>
      <p:ext uri="{BB962C8B-B14F-4D97-AF65-F5344CB8AC3E}">
        <p14:creationId xmlns:p14="http://schemas.microsoft.com/office/powerpoint/2010/main" val="934300626"/>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权重调整</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32</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3" y="1216370"/>
            <a:ext cx="10999112" cy="461665"/>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客户端进行一轮训练获得新的模型</a:t>
            </a:r>
            <a:endParaRPr lang="en-US" altLang="zh-CN" sz="2400" dirty="0" smtClean="0">
              <a:latin typeface="黑体" panose="02010609060101010101" pitchFamily="49" charset="-122"/>
              <a:ea typeface="黑体" panose="02010609060101010101" pitchFamily="49" charset="-122"/>
            </a:endParaRPr>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1119358" y="2550695"/>
            <a:ext cx="4855100" cy="3416891"/>
          </a:xfrm>
          <a:prstGeom prst="rect">
            <a:avLst/>
          </a:prstGeom>
        </p:spPr>
      </p:pic>
      <p:pic>
        <p:nvPicPr>
          <p:cNvPr id="7" name="图片 6"/>
          <p:cNvPicPr>
            <a:picLocks noChangeAspect="1"/>
          </p:cNvPicPr>
          <p:nvPr/>
        </p:nvPicPr>
        <p:blipFill>
          <a:blip r:embed="rId4"/>
          <a:stretch>
            <a:fillRect/>
          </a:stretch>
        </p:blipFill>
        <p:spPr>
          <a:xfrm>
            <a:off x="6745374" y="2040135"/>
            <a:ext cx="4956177" cy="4551015"/>
          </a:xfrm>
          <a:prstGeom prst="rect">
            <a:avLst/>
          </a:prstGeom>
        </p:spPr>
      </p:pic>
      <p:sp>
        <p:nvSpPr>
          <p:cNvPr id="17" name="圆角矩形 16"/>
          <p:cNvSpPr/>
          <p:nvPr/>
        </p:nvSpPr>
        <p:spPr>
          <a:xfrm>
            <a:off x="7303166" y="3116179"/>
            <a:ext cx="3481157" cy="9653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6745794"/>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权重调整</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33</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03649" cy="461665"/>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4.</a:t>
            </a:r>
            <a:r>
              <a:rPr lang="zh-CN" altLang="en-US" sz="2400" dirty="0" smtClean="0">
                <a:latin typeface="黑体" panose="02010609060101010101" pitchFamily="49" charset="-122"/>
                <a:ea typeface="黑体" panose="02010609060101010101" pitchFamily="49" charset="-122"/>
              </a:rPr>
              <a:t>用新的模型与     生成</a:t>
            </a:r>
            <a:r>
              <a:rPr lang="en-US" altLang="zh-CN" sz="2400" dirty="0" smtClean="0">
                <a:latin typeface="黑体" panose="02010609060101010101" pitchFamily="49" charset="-122"/>
                <a:ea typeface="黑体" panose="02010609060101010101" pitchFamily="49" charset="-122"/>
              </a:rPr>
              <a:t>logits </a:t>
            </a:r>
            <a:r>
              <a:rPr lang="en-US" altLang="zh-CN" sz="2400" dirty="0" err="1"/>
              <a:t>f</a:t>
            </a:r>
            <a:r>
              <a:rPr lang="en-US" altLang="zh-CN" sz="2400" baseline="30000" dirty="0" err="1"/>
              <a:t>t</a:t>
            </a:r>
            <a:endParaRPr lang="zh-CN" altLang="zh-CN" sz="2400" dirty="0"/>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1119358" y="2550695"/>
            <a:ext cx="4855100" cy="3416891"/>
          </a:xfrm>
          <a:prstGeom prst="rect">
            <a:avLst/>
          </a:prstGeom>
        </p:spPr>
      </p:pic>
      <p:pic>
        <p:nvPicPr>
          <p:cNvPr id="7" name="图片 6"/>
          <p:cNvPicPr>
            <a:picLocks noChangeAspect="1"/>
          </p:cNvPicPr>
          <p:nvPr/>
        </p:nvPicPr>
        <p:blipFill>
          <a:blip r:embed="rId4"/>
          <a:stretch>
            <a:fillRect/>
          </a:stretch>
        </p:blipFill>
        <p:spPr>
          <a:xfrm>
            <a:off x="6745374" y="2040135"/>
            <a:ext cx="4956177" cy="4551015"/>
          </a:xfrm>
          <a:prstGeom prst="rect">
            <a:avLst/>
          </a:prstGeom>
        </p:spPr>
      </p:pic>
      <p:sp>
        <p:nvSpPr>
          <p:cNvPr id="17" name="圆角矩形 16"/>
          <p:cNvSpPr/>
          <p:nvPr/>
        </p:nvSpPr>
        <p:spPr>
          <a:xfrm>
            <a:off x="7526869" y="4957011"/>
            <a:ext cx="3393185" cy="2697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2890850" y="1300527"/>
            <a:ext cx="698390" cy="377508"/>
          </a:xfrm>
          <a:prstGeom prst="rect">
            <a:avLst/>
          </a:prstGeom>
        </p:spPr>
      </p:pic>
    </p:spTree>
    <p:extLst>
      <p:ext uri="{BB962C8B-B14F-4D97-AF65-F5344CB8AC3E}">
        <p14:creationId xmlns:p14="http://schemas.microsoft.com/office/powerpoint/2010/main" val="322043249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权重调整</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34</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03649" cy="461665"/>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客户端通过对批次中每个数据点</a:t>
            </a:r>
            <a:r>
              <a:rPr lang="zh-CN" altLang="en-US" sz="2400" dirty="0" smtClean="0">
                <a:latin typeface="黑体" panose="02010609060101010101" pitchFamily="49" charset="-122"/>
                <a:ea typeface="黑体" panose="02010609060101010101" pitchFamily="49" charset="-122"/>
              </a:rPr>
              <a:t>的余弦距离平均值</a:t>
            </a:r>
            <a:r>
              <a:rPr lang="zh-CN" altLang="en-US" sz="2400" dirty="0">
                <a:latin typeface="黑体" panose="02010609060101010101" pitchFamily="49" charset="-122"/>
                <a:ea typeface="黑体" panose="02010609060101010101" pitchFamily="49" charset="-122"/>
              </a:rPr>
              <a:t>来计算权重</a:t>
            </a:r>
            <a:endParaRPr lang="zh-CN" altLang="zh-CN" sz="2400" dirty="0"/>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1119358" y="2550695"/>
            <a:ext cx="4855100" cy="3416891"/>
          </a:xfrm>
          <a:prstGeom prst="rect">
            <a:avLst/>
          </a:prstGeom>
        </p:spPr>
      </p:pic>
      <p:pic>
        <p:nvPicPr>
          <p:cNvPr id="7" name="图片 6"/>
          <p:cNvPicPr>
            <a:picLocks noChangeAspect="1"/>
          </p:cNvPicPr>
          <p:nvPr/>
        </p:nvPicPr>
        <p:blipFill>
          <a:blip r:embed="rId4"/>
          <a:stretch>
            <a:fillRect/>
          </a:stretch>
        </p:blipFill>
        <p:spPr>
          <a:xfrm>
            <a:off x="6745374" y="2040135"/>
            <a:ext cx="4956177" cy="4551015"/>
          </a:xfrm>
          <a:prstGeom prst="rect">
            <a:avLst/>
          </a:prstGeom>
        </p:spPr>
      </p:pic>
      <p:sp>
        <p:nvSpPr>
          <p:cNvPr id="17" name="圆角矩形 16"/>
          <p:cNvSpPr/>
          <p:nvPr/>
        </p:nvSpPr>
        <p:spPr>
          <a:xfrm>
            <a:off x="7526870" y="5197642"/>
            <a:ext cx="2724036" cy="2887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789423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权重调整</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35</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03649" cy="461665"/>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6.</a:t>
            </a:r>
            <a:r>
              <a:rPr lang="zh-CN" altLang="en-US" sz="2400" dirty="0" smtClean="0">
                <a:latin typeface="黑体" panose="02010609060101010101" pitchFamily="49" charset="-122"/>
                <a:ea typeface="黑体" panose="02010609060101010101" pitchFamily="49" charset="-122"/>
              </a:rPr>
              <a:t>客户端余弦距离平均值发送给服务器，服务器进行权重计算</a:t>
            </a:r>
            <a:endParaRPr lang="zh-CN" altLang="zh-CN" sz="2400" dirty="0"/>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1119358" y="2550695"/>
            <a:ext cx="4855100" cy="3416891"/>
          </a:xfrm>
          <a:prstGeom prst="rect">
            <a:avLst/>
          </a:prstGeom>
        </p:spPr>
      </p:pic>
      <p:pic>
        <p:nvPicPr>
          <p:cNvPr id="7" name="图片 6"/>
          <p:cNvPicPr>
            <a:picLocks noChangeAspect="1"/>
          </p:cNvPicPr>
          <p:nvPr/>
        </p:nvPicPr>
        <p:blipFill>
          <a:blip r:embed="rId4"/>
          <a:stretch>
            <a:fillRect/>
          </a:stretch>
        </p:blipFill>
        <p:spPr>
          <a:xfrm>
            <a:off x="6745374" y="2040135"/>
            <a:ext cx="4956177" cy="4551015"/>
          </a:xfrm>
          <a:prstGeom prst="rect">
            <a:avLst/>
          </a:prstGeom>
        </p:spPr>
      </p:pic>
      <p:sp>
        <p:nvSpPr>
          <p:cNvPr id="18" name="圆角矩形 17"/>
          <p:cNvSpPr/>
          <p:nvPr/>
        </p:nvSpPr>
        <p:spPr>
          <a:xfrm>
            <a:off x="1835934" y="4957010"/>
            <a:ext cx="1941982" cy="5414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180210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a:t>
            </a: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调整实验分析</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36</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stretch>
            <a:fillRect/>
          </a:stretch>
        </p:blipFill>
        <p:spPr>
          <a:xfrm>
            <a:off x="1221708" y="1995775"/>
            <a:ext cx="4404742" cy="3520745"/>
          </a:xfrm>
          <a:prstGeom prst="rect">
            <a:avLst/>
          </a:prstGeom>
        </p:spPr>
      </p:pic>
      <p:pic>
        <p:nvPicPr>
          <p:cNvPr id="9" name="图片 8"/>
          <p:cNvPicPr>
            <a:picLocks noChangeAspect="1"/>
          </p:cNvPicPr>
          <p:nvPr/>
        </p:nvPicPr>
        <p:blipFill>
          <a:blip r:embed="rId4"/>
          <a:stretch>
            <a:fillRect/>
          </a:stretch>
        </p:blipFill>
        <p:spPr>
          <a:xfrm>
            <a:off x="6806252" y="2034772"/>
            <a:ext cx="4267570" cy="3482642"/>
          </a:xfrm>
          <a:prstGeom prst="rect">
            <a:avLst/>
          </a:prstGeom>
        </p:spPr>
      </p:pic>
    </p:spTree>
    <p:extLst>
      <p:ext uri="{BB962C8B-B14F-4D97-AF65-F5344CB8AC3E}">
        <p14:creationId xmlns:p14="http://schemas.microsoft.com/office/powerpoint/2010/main" val="332276771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a:t>
            </a: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调整实验分析</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37</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749709" y="1677056"/>
            <a:ext cx="5105341" cy="4116999"/>
          </a:xfrm>
          <a:prstGeom prst="rect">
            <a:avLst/>
          </a:prstGeom>
        </p:spPr>
      </p:pic>
      <p:pic>
        <p:nvPicPr>
          <p:cNvPr id="7" name="图片 6"/>
          <p:cNvPicPr>
            <a:picLocks noChangeAspect="1"/>
          </p:cNvPicPr>
          <p:nvPr/>
        </p:nvPicPr>
        <p:blipFill>
          <a:blip r:embed="rId4"/>
          <a:stretch>
            <a:fillRect/>
          </a:stretch>
        </p:blipFill>
        <p:spPr>
          <a:xfrm>
            <a:off x="6189161" y="1716925"/>
            <a:ext cx="4888612" cy="4037262"/>
          </a:xfrm>
          <a:prstGeom prst="rect">
            <a:avLst/>
          </a:prstGeom>
        </p:spPr>
      </p:pic>
    </p:spTree>
    <p:extLst>
      <p:ext uri="{BB962C8B-B14F-4D97-AF65-F5344CB8AC3E}">
        <p14:creationId xmlns:p14="http://schemas.microsoft.com/office/powerpoint/2010/main" val="3534378031"/>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权重调整</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38</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descr="http://imgconvert.csdnimg.cn/aHR0cHM6Ly91cGxvYWQtaW1hZ2VzLmppYW5zaHUuaW8vdXBsb2FkX2ltYWdlcy8yNzM2Mzk3LTMwN2RhMTRlMTM5NTRkYzMucG5n?x-oss-process=image/forma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imgconvert.csdnimg.cn/aHR0cHM6Ly91cGxvYWQtaW1hZ2VzLmppYW5zaHUuaW8vdXBsb2FkX2ltYWdlcy8yNzM2Mzk3LTMwN2RhMTRlMTM5NTRkYzMucG5n?x-oss-process=image/forma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3"/>
          <a:stretch>
            <a:fillRect/>
          </a:stretch>
        </p:blipFill>
        <p:spPr>
          <a:xfrm>
            <a:off x="1903072" y="2064979"/>
            <a:ext cx="8056356" cy="4033120"/>
          </a:xfrm>
          <a:prstGeom prst="rect">
            <a:avLst/>
          </a:prstGeom>
        </p:spPr>
      </p:pic>
      <p:sp>
        <p:nvSpPr>
          <p:cNvPr id="16" name="文本框 15">
            <a:extLst>
              <a:ext uri="{FF2B5EF4-FFF2-40B4-BE49-F238E27FC236}">
                <a16:creationId xmlns:a16="http://schemas.microsoft.com/office/drawing/2014/main" xmlns="" id="{B19B57BA-AF4B-462D-9FFC-EF35F29C461B}"/>
              </a:ext>
            </a:extLst>
          </p:cNvPr>
          <p:cNvSpPr txBox="1"/>
          <p:nvPr/>
        </p:nvSpPr>
        <p:spPr>
          <a:xfrm>
            <a:off x="623392" y="1216370"/>
            <a:ext cx="11203649" cy="461665"/>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与本地训练相比，采用新的权重后，所有数据集的</a:t>
            </a:r>
            <a:r>
              <a:rPr lang="en-US" altLang="zh-CN" sz="2400" dirty="0" smtClean="0">
                <a:latin typeface="黑体" panose="02010609060101010101" pitchFamily="49" charset="-122"/>
                <a:ea typeface="黑体" panose="02010609060101010101" pitchFamily="49" charset="-122"/>
              </a:rPr>
              <a:t>rank-1</a:t>
            </a:r>
            <a:r>
              <a:rPr lang="zh-CN" altLang="en-US" sz="2400" dirty="0" smtClean="0">
                <a:latin typeface="黑体" panose="02010609060101010101" pitchFamily="49" charset="-122"/>
                <a:ea typeface="黑体" panose="02010609060101010101" pitchFamily="49" charset="-122"/>
              </a:rPr>
              <a:t>精度都有提升。</a:t>
            </a:r>
            <a:endParaRPr lang="zh-CN" altLang="zh-CN" sz="2400" dirty="0">
              <a:latin typeface="黑体" panose="02010609060101010101" pitchFamily="49" charset="-122"/>
              <a:ea typeface="黑体" panose="02010609060101010101" pitchFamily="49" charset="-122"/>
            </a:endParaRPr>
          </a:p>
        </p:txBody>
      </p:sp>
      <p:sp>
        <p:nvSpPr>
          <p:cNvPr id="17" name="圆角矩形 16"/>
          <p:cNvSpPr/>
          <p:nvPr/>
        </p:nvSpPr>
        <p:spPr>
          <a:xfrm>
            <a:off x="7237580" y="2122869"/>
            <a:ext cx="2915429" cy="397522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588480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总结与想法</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8208572" y="6813645"/>
            <a:ext cx="3021660" cy="414458"/>
          </a:xfrm>
        </p:spPr>
        <p:txBody>
          <a:bodyPr/>
          <a:lstStyle/>
          <a:p>
            <a:fld id="{94B6E62B-4DEC-4954-AD3A-658470571C9E}" type="slidenum">
              <a:rPr lang="zh-CN" altLang="en-US" smtClean="0"/>
              <a:t>39</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778850" y="35831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5931250" y="3735557"/>
            <a:ext cx="345982" cy="345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xmlns="" id="{B19B57BA-AF4B-462D-9FFC-EF35F29C461B}"/>
              </a:ext>
            </a:extLst>
          </p:cNvPr>
          <p:cNvSpPr txBox="1"/>
          <p:nvPr/>
        </p:nvSpPr>
        <p:spPr>
          <a:xfrm>
            <a:off x="623393" y="1216370"/>
            <a:ext cx="11167554"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论文模拟联邦学习的场景，用联邦学习的方式实现行人重识别</a:t>
            </a: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4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使用公共数据集生成的知识，在服务器上微调模型，解决了模型难收敛的</a:t>
            </a:r>
            <a:r>
              <a:rPr lang="zh-CN" altLang="en-US" sz="2400" dirty="0" smtClean="0">
                <a:latin typeface="黑体" panose="02010609060101010101" pitchFamily="49" charset="-122"/>
                <a:ea typeface="黑体" panose="02010609060101010101" pitchFamily="49" charset="-122"/>
              </a:rPr>
              <a:t>问题。可以看出知识蒸馏是一种解决联邦学习数据非独立同分布的一种有效的方法，但本篇论文中场景还是较简单，数据相对集中，只有九个客户端。可能对于数据更加分散，客户端数量更过的场景，使用知识分馏会使计算成本大幅增加。</a:t>
            </a: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根据客户端模型变化的规模动态调整模型聚合的</a:t>
            </a:r>
            <a:r>
              <a:rPr lang="zh-CN" altLang="en-US" sz="2400" dirty="0" smtClean="0">
                <a:latin typeface="黑体" panose="02010609060101010101" pitchFamily="49" charset="-122"/>
                <a:ea typeface="黑体" panose="02010609060101010101" pitchFamily="49" charset="-122"/>
              </a:rPr>
              <a:t>权重，提升了算法的</a:t>
            </a:r>
            <a:r>
              <a:rPr lang="zh-CN" altLang="en-US" sz="2400" dirty="0" smtClean="0">
                <a:latin typeface="黑体" panose="02010609060101010101" pitchFamily="49" charset="-122"/>
                <a:ea typeface="黑体" panose="02010609060101010101" pitchFamily="49" charset="-122"/>
              </a:rPr>
              <a:t>准确性，这种动态分配权重的方式有借鉴价值。</a:t>
            </a:r>
            <a:endParaRPr lang="en-US" altLang="zh-CN"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32576347"/>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背景介绍</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9287405" y="6420117"/>
            <a:ext cx="2743200" cy="365125"/>
          </a:xfrm>
        </p:spPr>
        <p:txBody>
          <a:bodyPr/>
          <a:lstStyle/>
          <a:p>
            <a:fld id="{94B6E62B-4DEC-4954-AD3A-658470571C9E}" type="slidenum">
              <a:rPr lang="zh-CN" altLang="en-US" smtClean="0"/>
              <a:t>4</a:t>
            </a:fld>
            <a:endParaRPr lang="zh-CN" altLang="en-US"/>
          </a:p>
        </p:txBody>
      </p:sp>
      <p:pic>
        <p:nvPicPr>
          <p:cNvPr id="1028" name="Picture 4" descr="enter image description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275" y="1066345"/>
            <a:ext cx="9505449" cy="535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9586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背景介绍</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9287405" y="6420117"/>
            <a:ext cx="2743200" cy="365125"/>
          </a:xfrm>
        </p:spPr>
        <p:txBody>
          <a:bodyPr/>
          <a:lstStyle/>
          <a:p>
            <a:fld id="{94B6E62B-4DEC-4954-AD3A-658470571C9E}" type="slidenum">
              <a:rPr lang="zh-CN" altLang="en-US" smtClean="0"/>
              <a:t>5</a:t>
            </a:fld>
            <a:endParaRPr lang="zh-CN" altLang="en-US"/>
          </a:p>
        </p:txBody>
      </p:sp>
      <p:pic>
        <p:nvPicPr>
          <p:cNvPr id="2050" name="Picture 2" descr="enter image description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802" y="1141920"/>
            <a:ext cx="9410395" cy="527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221730"/>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背景介绍</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6</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a:extLst>
              <a:ext uri="{FF2B5EF4-FFF2-40B4-BE49-F238E27FC236}">
                <a16:creationId xmlns:a16="http://schemas.microsoft.com/office/drawing/2014/main" xmlns="" id="{B19B57BA-AF4B-462D-9FFC-EF35F29C461B}"/>
              </a:ext>
            </a:extLst>
          </p:cNvPr>
          <p:cNvSpPr txBox="1"/>
          <p:nvPr/>
        </p:nvSpPr>
        <p:spPr>
          <a:xfrm>
            <a:off x="342280" y="1111708"/>
            <a:ext cx="5069979" cy="2677656"/>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    行人重识别的训练需要大量的数据，需要监控摄像头进行大规模收集，但这可能就涉及到一些隐私问题。对个人信息存在潜在的隐私风险，甚至导致某些国家中止</a:t>
            </a:r>
            <a:r>
              <a:rPr lang="en-US" altLang="zh-CN" sz="2400" dirty="0" err="1" smtClean="0">
                <a:latin typeface="黑体" panose="02010609060101010101" pitchFamily="49" charset="-122"/>
                <a:ea typeface="黑体" panose="02010609060101010101" pitchFamily="49" charset="-122"/>
              </a:rPr>
              <a:t>ReID</a:t>
            </a:r>
            <a:r>
              <a:rPr lang="zh-CN" altLang="en-US" sz="2400" dirty="0" smtClean="0">
                <a:latin typeface="黑体" panose="02010609060101010101" pitchFamily="49" charset="-122"/>
                <a:ea typeface="黑体" panose="02010609060101010101" pitchFamily="49" charset="-122"/>
              </a:rPr>
              <a:t>的研究项目。因此有必要在隐私保护的前提下进行研究。</a:t>
            </a:r>
            <a:endParaRPr lang="en-US" altLang="zh-CN" sz="2400"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xmlns="" id="{B19B57BA-AF4B-462D-9FFC-EF35F29C461B}"/>
              </a:ext>
            </a:extLst>
          </p:cNvPr>
          <p:cNvSpPr txBox="1"/>
          <p:nvPr/>
        </p:nvSpPr>
        <p:spPr>
          <a:xfrm>
            <a:off x="294281" y="3678694"/>
            <a:ext cx="5193138" cy="2677656"/>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    联邦学习（</a:t>
            </a:r>
            <a:r>
              <a:rPr lang="en-US" altLang="zh-CN" sz="2400" dirty="0" smtClean="0">
                <a:latin typeface="黑体" panose="02010609060101010101" pitchFamily="49" charset="-122"/>
                <a:ea typeface="黑体" panose="02010609060101010101" pitchFamily="49" charset="-122"/>
              </a:rPr>
              <a:t>Federated Learning</a:t>
            </a:r>
            <a:r>
              <a:rPr lang="zh-CN" altLang="en-US" sz="2400" dirty="0" smtClean="0">
                <a:latin typeface="黑体" panose="02010609060101010101" pitchFamily="49" charset="-122"/>
                <a:ea typeface="黑体" panose="02010609060101010101" pitchFamily="49" charset="-122"/>
              </a:rPr>
              <a:t>）是一种保护隐私的机器学习技术，多个客户端在服务器的协调下共同训练模型，数据并不离开客户端，保持了训练数据的分散性及隐私性，可以缓解行人重新识别的隐私问题。</a:t>
            </a:r>
          </a:p>
          <a:p>
            <a:endParaRPr lang="en-US" altLang="zh-CN" sz="2400" dirty="0">
              <a:latin typeface="黑体" panose="02010609060101010101" pitchFamily="49" charset="-122"/>
              <a:ea typeface="黑体" panose="02010609060101010101" pitchFamily="49" charset="-122"/>
            </a:endParaRPr>
          </a:p>
        </p:txBody>
      </p:sp>
      <p:pic>
        <p:nvPicPr>
          <p:cNvPr id="3074" name="Picture 2" descr="https://timgsa.baidu.com/timg?image&amp;quality=80&amp;size=b9999_10000&amp;sec=1604587936430&amp;di=befdff96bc7b0257ca6abcad68831b33&amp;imgtype=0&amp;src=http%3A%2F%2F5b0988e595225.cdn.sohucs.com%2Fimages%2F20190825%2F330863550eba42fa9c29e999ecab94d9.png"/>
          <p:cNvPicPr>
            <a:picLocks noChangeAspect="1" noChangeArrowheads="1"/>
          </p:cNvPicPr>
          <p:nvPr/>
        </p:nvPicPr>
        <p:blipFill rotWithShape="1">
          <a:blip r:embed="rId3">
            <a:extLst>
              <a:ext uri="{28A0092B-C50C-407E-A947-70E740481C1C}">
                <a14:useLocalDpi xmlns:a14="http://schemas.microsoft.com/office/drawing/2010/main" val="0"/>
              </a:ext>
            </a:extLst>
          </a:blip>
          <a:srcRect l="7878" r="6398"/>
          <a:stretch/>
        </p:blipFill>
        <p:spPr bwMode="auto">
          <a:xfrm>
            <a:off x="5807676" y="2195295"/>
            <a:ext cx="5978602" cy="34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14638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问题定义</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7</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a:extLst>
              <a:ext uri="{FF2B5EF4-FFF2-40B4-BE49-F238E27FC236}">
                <a16:creationId xmlns:a16="http://schemas.microsoft.com/office/drawing/2014/main" xmlns="" id="{B19B57BA-AF4B-462D-9FFC-EF35F29C461B}"/>
              </a:ext>
            </a:extLst>
          </p:cNvPr>
          <p:cNvSpPr txBox="1"/>
          <p:nvPr/>
        </p:nvSpPr>
        <p:spPr>
          <a:xfrm>
            <a:off x="166941" y="1331120"/>
            <a:ext cx="6775279" cy="3416320"/>
          </a:xfrm>
          <a:prstGeom prst="rect">
            <a:avLst/>
          </a:prstGeom>
          <a:noFill/>
        </p:spPr>
        <p:txBody>
          <a:bodyPr wrap="square" rtlCol="0">
            <a:spAutoFit/>
          </a:bodyPr>
          <a:lstStyle/>
          <a:p>
            <a:r>
              <a:rPr lang="zh-CN" altLang="en-US" sz="2400" b="1" dirty="0" smtClean="0">
                <a:latin typeface="黑体" panose="02010609060101010101" pitchFamily="49" charset="-122"/>
                <a:ea typeface="黑体" panose="02010609060101010101" pitchFamily="49" charset="-122"/>
              </a:rPr>
              <a:t>将联邦学习与行人重识别结合</a:t>
            </a:r>
            <a:r>
              <a:rPr lang="en-US" altLang="zh-CN" sz="2400" b="1" dirty="0" smtClean="0">
                <a:latin typeface="黑体" panose="02010609060101010101" pitchFamily="49" charset="-122"/>
                <a:ea typeface="黑体" panose="02010609060101010101" pitchFamily="49" charset="-122"/>
              </a:rPr>
              <a:t>(</a:t>
            </a:r>
            <a:r>
              <a:rPr lang="en-US" altLang="zh-CN" sz="2400" b="1" dirty="0" err="1" smtClean="0">
                <a:latin typeface="黑体" panose="02010609060101010101" pitchFamily="49" charset="-122"/>
                <a:ea typeface="黑体" panose="02010609060101010101" pitchFamily="49" charset="-122"/>
              </a:rPr>
              <a:t>FedReID</a:t>
            </a:r>
            <a:r>
              <a:rPr lang="en-US" altLang="zh-CN" sz="2400" b="1" dirty="0" smtClean="0">
                <a:latin typeface="黑体" panose="02010609060101010101" pitchFamily="49" charset="-122"/>
                <a:ea typeface="黑体" panose="02010609060101010101" pitchFamily="49" charset="-122"/>
              </a:rPr>
              <a:t>)</a:t>
            </a:r>
          </a:p>
          <a:p>
            <a:endParaRPr lang="en-US" altLang="zh-CN" sz="2400" dirty="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Benchmark</a:t>
            </a:r>
            <a:r>
              <a:rPr lang="zh-CN" altLang="en-US" sz="2400" dirty="0" smtClean="0">
                <a:latin typeface="黑体" panose="02010609060101010101" pitchFamily="49" charset="-122"/>
                <a:ea typeface="黑体" panose="02010609060101010101" pitchFamily="49" charset="-122"/>
              </a:rPr>
              <a:t>：数据集、新的算法、场景</a:t>
            </a:r>
          </a:p>
          <a:p>
            <a:r>
              <a:rPr lang="zh-CN" altLang="en-US" sz="2400" dirty="0" smtClean="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）九个数据集，具有来自不   </a:t>
            </a:r>
            <a:endParaRPr lang="en-US" altLang="zh-CN" sz="2400" dirty="0" smtClean="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同领域的，以模拟现实情况中的异构</a:t>
            </a:r>
          </a:p>
          <a:p>
            <a:r>
              <a:rPr lang="zh-CN" altLang="en-US" sz="2400" dirty="0" smtClean="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）两个联邦学习场景</a:t>
            </a:r>
          </a:p>
          <a:p>
            <a:r>
              <a:rPr lang="zh-CN" altLang="en-US" sz="2400" dirty="0" smtClean="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）一个联邦学习算法</a:t>
            </a: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20" y="3199456"/>
            <a:ext cx="4441153" cy="327066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091" y="1374309"/>
            <a:ext cx="2857899" cy="1305107"/>
          </a:xfrm>
          <a:prstGeom prst="rect">
            <a:avLst/>
          </a:prstGeom>
        </p:spPr>
      </p:pic>
    </p:spTree>
    <p:extLst>
      <p:ext uri="{BB962C8B-B14F-4D97-AF65-F5344CB8AC3E}">
        <p14:creationId xmlns:p14="http://schemas.microsoft.com/office/powerpoint/2010/main" val="3181482641"/>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实验分析</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8</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a:extLst>
              <a:ext uri="{FF2B5EF4-FFF2-40B4-BE49-F238E27FC236}">
                <a16:creationId xmlns:a16="http://schemas.microsoft.com/office/drawing/2014/main" xmlns="" id="{B19B57BA-AF4B-462D-9FFC-EF35F29C461B}"/>
              </a:ext>
            </a:extLst>
          </p:cNvPr>
          <p:cNvSpPr txBox="1"/>
          <p:nvPr/>
        </p:nvSpPr>
        <p:spPr>
          <a:xfrm>
            <a:off x="342280" y="1111708"/>
            <a:ext cx="5069979" cy="830997"/>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为了模拟</a:t>
            </a:r>
            <a:r>
              <a:rPr lang="en-US" altLang="zh-CN" sz="2400" dirty="0" err="1" smtClean="0">
                <a:latin typeface="黑体" panose="02010609060101010101" pitchFamily="49" charset="-122"/>
                <a:ea typeface="黑体" panose="02010609060101010101" pitchFamily="49" charset="-122"/>
              </a:rPr>
              <a:t>FedReID</a:t>
            </a:r>
            <a:r>
              <a:rPr lang="zh-CN" altLang="en-US" sz="2400" dirty="0" smtClean="0">
                <a:latin typeface="黑体" panose="02010609060101010101" pitchFamily="49" charset="-122"/>
                <a:ea typeface="黑体" panose="02010609060101010101" pitchFamily="49" charset="-122"/>
              </a:rPr>
              <a:t>的真实场景，选择了</a:t>
            </a:r>
            <a:r>
              <a:rPr lang="en-US" altLang="zh-CN" sz="2400" dirty="0" smtClean="0">
                <a:latin typeface="黑体" panose="02010609060101010101" pitchFamily="49" charset="-122"/>
                <a:ea typeface="黑体" panose="02010609060101010101" pitchFamily="49" charset="-122"/>
              </a:rPr>
              <a:t>9</a:t>
            </a:r>
            <a:r>
              <a:rPr lang="zh-CN" altLang="en-US" sz="2400" dirty="0" smtClean="0">
                <a:latin typeface="黑体" panose="02010609060101010101" pitchFamily="49" charset="-122"/>
                <a:ea typeface="黑体" panose="02010609060101010101" pitchFamily="49" charset="-122"/>
              </a:rPr>
              <a:t>个不同的数据集。</a:t>
            </a:r>
            <a:endParaRPr lang="en-US" altLang="zh-CN" sz="24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342280" y="2339365"/>
            <a:ext cx="8324850" cy="4191000"/>
          </a:xfrm>
          <a:prstGeom prst="rect">
            <a:avLst/>
          </a:prstGeom>
        </p:spPr>
      </p:pic>
      <p:sp>
        <p:nvSpPr>
          <p:cNvPr id="15" name="文本框 14">
            <a:extLst>
              <a:ext uri="{FF2B5EF4-FFF2-40B4-BE49-F238E27FC236}">
                <a16:creationId xmlns:a16="http://schemas.microsoft.com/office/drawing/2014/main" xmlns="" id="{B19B57BA-AF4B-462D-9FFC-EF35F29C461B}"/>
              </a:ext>
            </a:extLst>
          </p:cNvPr>
          <p:cNvSpPr txBox="1"/>
          <p:nvPr/>
        </p:nvSpPr>
        <p:spPr>
          <a:xfrm>
            <a:off x="8983362" y="1065179"/>
            <a:ext cx="2747319" cy="4524315"/>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在图像数量、身份号码、场景（室内室外）、摄像机数量方面存在差异。这些差异用来模拟现实中的统计异质性。图像量的差异模拟数据点在边缘上的不平衡。使场景更具挑战性，更接近真实世界情况。</a:t>
            </a:r>
          </a:p>
          <a:p>
            <a:endParaRPr lang="zh-CN" altLang="en-US"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20253236"/>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xmlns=""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smtClean="0">
                <a:solidFill>
                  <a:prstClr val="white"/>
                </a:solidFill>
                <a:latin typeface="微软雅黑" panose="020B0503020204020204" pitchFamily="34" charset="-122"/>
                <a:ea typeface="微软雅黑" panose="020B0503020204020204" pitchFamily="34" charset="-122"/>
                <a:cs typeface="Arial" pitchFamily="34" charset="0"/>
              </a:rPr>
              <a:t>联邦场景</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9</a:t>
            </a:fld>
            <a:endParaRPr lang="zh-CN" altLang="en-US"/>
          </a:p>
        </p:txBody>
      </p:sp>
      <p:sp>
        <p:nvSpPr>
          <p:cNvPr id="49" name="AutoShape 2" descr="“alibaba”的图片搜索结果">
            <a:extLst>
              <a:ext uri="{FF2B5EF4-FFF2-40B4-BE49-F238E27FC236}">
                <a16:creationId xmlns:a16="http://schemas.microsoft.com/office/drawing/2014/main" xmlns=""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xmlns=""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a:extLst>
              <a:ext uri="{FF2B5EF4-FFF2-40B4-BE49-F238E27FC236}">
                <a16:creationId xmlns:a16="http://schemas.microsoft.com/office/drawing/2014/main" xmlns="" id="{B19B57BA-AF4B-462D-9FFC-EF35F29C461B}"/>
              </a:ext>
            </a:extLst>
          </p:cNvPr>
          <p:cNvSpPr txBox="1"/>
          <p:nvPr/>
        </p:nvSpPr>
        <p:spPr>
          <a:xfrm>
            <a:off x="3483061" y="5605314"/>
            <a:ext cx="2612939" cy="461665"/>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相机联合</a:t>
            </a:r>
            <a:endParaRPr lang="en-US" altLang="zh-CN"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1760096" y="1008877"/>
            <a:ext cx="8976608" cy="4240207"/>
          </a:xfrm>
          <a:prstGeom prst="rect">
            <a:avLst/>
          </a:prstGeom>
        </p:spPr>
      </p:pic>
      <p:sp>
        <p:nvSpPr>
          <p:cNvPr id="14" name="文本框 13">
            <a:extLst>
              <a:ext uri="{FF2B5EF4-FFF2-40B4-BE49-F238E27FC236}">
                <a16:creationId xmlns:a16="http://schemas.microsoft.com/office/drawing/2014/main" xmlns="" id="{B19B57BA-AF4B-462D-9FFC-EF35F29C461B}"/>
              </a:ext>
            </a:extLst>
          </p:cNvPr>
          <p:cNvSpPr txBox="1"/>
          <p:nvPr/>
        </p:nvSpPr>
        <p:spPr>
          <a:xfrm>
            <a:off x="7780638" y="5563959"/>
            <a:ext cx="2612939"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数据集</a:t>
            </a:r>
            <a:r>
              <a:rPr lang="zh-CN" altLang="en-US" sz="2400" dirty="0" smtClean="0">
                <a:latin typeface="黑体" panose="02010609060101010101" pitchFamily="49" charset="-122"/>
                <a:ea typeface="黑体" panose="02010609060101010101" pitchFamily="49" charset="-122"/>
              </a:rPr>
              <a:t>联合</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299348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TotalTime>
  <Words>3347</Words>
  <Application>Microsoft Office PowerPoint</Application>
  <PresentationFormat>宽屏</PresentationFormat>
  <Paragraphs>279</Paragraphs>
  <Slides>39</Slides>
  <Notes>38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等线</vt:lpstr>
      <vt:lpstr>黑体</vt:lpstr>
      <vt:lpstr>思源黑体 CN</vt:lpstr>
      <vt:lpstr>宋体</vt:lpstr>
      <vt:lpstr>微软雅黑</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SZ</dc:creator>
  <cp:lastModifiedBy>SZ</cp:lastModifiedBy>
  <cp:revision>59</cp:revision>
  <dcterms:created xsi:type="dcterms:W3CDTF">2020-11-05T04:51:57Z</dcterms:created>
  <dcterms:modified xsi:type="dcterms:W3CDTF">2020-11-06T07:43:07Z</dcterms:modified>
</cp:coreProperties>
</file>